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974388" cy="6173788"/>
  <p:notesSz cx="10974388" cy="6173788"/>
  <p:defaultTextStyle>
    <a:defPPr>
      <a:defRPr lang="ru-RU"/>
    </a:defPPr>
    <a:lvl1pPr marL="0" algn="l" defTabSz="823051">
      <a:defRPr sz="1600">
        <a:solidFill>
          <a:schemeClr val="tx1"/>
        </a:solidFill>
        <a:latin typeface="+mn-lt"/>
        <a:ea typeface="+mn-ea"/>
        <a:cs typeface="+mn-cs"/>
      </a:defRPr>
    </a:lvl1pPr>
    <a:lvl2pPr marL="411526" algn="l" defTabSz="823051">
      <a:defRPr sz="1600">
        <a:solidFill>
          <a:schemeClr val="tx1"/>
        </a:solidFill>
        <a:latin typeface="+mn-lt"/>
        <a:ea typeface="+mn-ea"/>
        <a:cs typeface="+mn-cs"/>
      </a:defRPr>
    </a:lvl2pPr>
    <a:lvl3pPr marL="823051" algn="l" defTabSz="823051">
      <a:defRPr sz="1600">
        <a:solidFill>
          <a:schemeClr val="tx1"/>
        </a:solidFill>
        <a:latin typeface="+mn-lt"/>
        <a:ea typeface="+mn-ea"/>
        <a:cs typeface="+mn-cs"/>
      </a:defRPr>
    </a:lvl3pPr>
    <a:lvl4pPr marL="1234577" algn="l" defTabSz="823051">
      <a:defRPr sz="1600">
        <a:solidFill>
          <a:schemeClr val="tx1"/>
        </a:solidFill>
        <a:latin typeface="+mn-lt"/>
        <a:ea typeface="+mn-ea"/>
        <a:cs typeface="+mn-cs"/>
      </a:defRPr>
    </a:lvl4pPr>
    <a:lvl5pPr marL="1646103" algn="l" defTabSz="823051">
      <a:defRPr sz="1600">
        <a:solidFill>
          <a:schemeClr val="tx1"/>
        </a:solidFill>
        <a:latin typeface="+mn-lt"/>
        <a:ea typeface="+mn-ea"/>
        <a:cs typeface="+mn-cs"/>
      </a:defRPr>
    </a:lvl5pPr>
    <a:lvl6pPr marL="2057629" algn="l" defTabSz="823051">
      <a:defRPr sz="1600">
        <a:solidFill>
          <a:schemeClr val="tx1"/>
        </a:solidFill>
        <a:latin typeface="+mn-lt"/>
        <a:ea typeface="+mn-ea"/>
        <a:cs typeface="+mn-cs"/>
      </a:defRPr>
    </a:lvl6pPr>
    <a:lvl7pPr marL="2469154" algn="l" defTabSz="823051">
      <a:defRPr sz="1600">
        <a:solidFill>
          <a:schemeClr val="tx1"/>
        </a:solidFill>
        <a:latin typeface="+mn-lt"/>
        <a:ea typeface="+mn-ea"/>
        <a:cs typeface="+mn-cs"/>
      </a:defRPr>
    </a:lvl7pPr>
    <a:lvl8pPr marL="2880680" algn="l" defTabSz="823051">
      <a:defRPr sz="1600">
        <a:solidFill>
          <a:schemeClr val="tx1"/>
        </a:solidFill>
        <a:latin typeface="+mn-lt"/>
        <a:ea typeface="+mn-ea"/>
        <a:cs typeface="+mn-cs"/>
      </a:defRPr>
    </a:lvl8pPr>
    <a:lvl9pPr marL="3292206" algn="l" defTabSz="823051">
      <a:defRPr sz="16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  <a:fill>
          <a:solidFill>
            <a:schemeClr val="accent1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40" d="100"/>
          <a:sy n="140" d="100"/>
        </p:scale>
        <p:origin x="-48" y="-56"/>
      </p:cViewPr>
      <p:guideLst>
        <p:guide pos="2160" orient="horz"/>
        <p:guide pos="647" orient="horz"/>
        <p:guide pos="3532" orient="horz"/>
        <p:guide pos="3865"/>
        <p:guide pos="337"/>
        <p:guide pos="6577"/>
        <p:guide pos="3457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media1.sv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Kr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 bwMode="auto">
          <a:xfrm>
            <a:off x="534988" y="5805862"/>
            <a:ext cx="3242875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defRPr/>
            </a:pPr>
            <a:r>
              <a:rPr lang="en-US" sz="1000" b="1" spc="-50">
                <a:solidFill>
                  <a:srgbClr val="4D4D4D"/>
                </a:solidFill>
                <a:latin typeface="Verdana"/>
                <a:ea typeface="Verdana"/>
              </a:rPr>
              <a:t>www.kron-pump.ru</a:t>
            </a:r>
            <a:r>
              <a:rPr lang="en-US" sz="1000">
                <a:solidFill>
                  <a:srgbClr val="4D4D4D"/>
                </a:solidFill>
                <a:latin typeface="Verdana"/>
                <a:ea typeface="Verdana"/>
              </a:rPr>
              <a:t> | e-mail: info@kron-pump.ru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grpSp>
        <p:nvGrpSpPr>
          <p:cNvPr id="16" name="Группа 1"/>
          <p:cNvGrpSpPr/>
          <p:nvPr userDrawn="1"/>
        </p:nvGrpSpPr>
        <p:grpSpPr bwMode="auto">
          <a:xfrm>
            <a:off x="6973888" y="572"/>
            <a:ext cx="4000500" cy="762000"/>
            <a:chOff x="6973888" y="572"/>
            <a:chExt cx="4000500" cy="762000"/>
          </a:xfrm>
        </p:grpSpPr>
        <p:pic>
          <p:nvPicPr>
            <p:cNvPr id="17" name="Picture 5" descr="D:\TEMP\ДЛЯ ПРЕЗЕНТАЦИИ\КРОН_ПРЕЗЕНТАЦИЯ_подложка_лого.ep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6973888" y="572"/>
              <a:ext cx="4000500" cy="762000"/>
            </a:xfrm>
            <a:prstGeom prst="rect">
              <a:avLst/>
            </a:prstGeom>
            <a:noFill/>
          </p:spPr>
        </p:pic>
        <p:pic>
          <p:nvPicPr>
            <p:cNvPr id="18" name="Рисунок 2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443033" y="328242"/>
              <a:ext cx="1324800" cy="29423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9016901" y="364177"/>
              <a:ext cx="1502014" cy="24622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ru-RU" sz="800" i="1">
                  <a:solidFill>
                    <a:schemeClr val="bg1"/>
                  </a:solidFill>
                  <a:latin typeface="Arial"/>
                  <a:ea typeface="Verdana"/>
                  <a:cs typeface="Arial"/>
                </a:rPr>
                <a:t>ПРОМЫШЛЕННОЕ</a:t>
              </a:r>
              <a:endParaRPr/>
            </a:p>
            <a:p>
              <a:pPr>
                <a:defRPr/>
              </a:pPr>
              <a:r>
                <a:rPr lang="ru-RU" sz="800" i="1">
                  <a:solidFill>
                    <a:schemeClr val="bg1"/>
                  </a:solidFill>
                  <a:latin typeface="Arial"/>
                  <a:ea typeface="Verdana"/>
                  <a:cs typeface="Arial"/>
                </a:rPr>
                <a:t>НАСОСНОЕ ОБОРУДОВАНИЕ</a:t>
              </a:r>
              <a:endParaRPr/>
            </a:p>
          </p:txBody>
        </p:sp>
        <p:sp>
          <p:nvSpPr>
            <p:cNvPr id="20" name="Прямоугольник 30"/>
            <p:cNvSpPr/>
            <p:nvPr/>
          </p:nvSpPr>
          <p:spPr bwMode="auto">
            <a:xfrm>
              <a:off x="8892476" y="328242"/>
              <a:ext cx="21600" cy="324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5" tIns="41153" rIns="82305" bIns="41153"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1" name="Picture 4" descr="D:\TEMP\ДЛЯ ПРЕЗЕНТАЦИИ\КРОН_ПРЕЗЕНТАЦИЯ_01.tif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0" y="5758138"/>
            <a:ext cx="444500" cy="2016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71799" y="1010387"/>
            <a:ext cx="8230791" cy="2149393"/>
          </a:xfrm>
        </p:spPr>
        <p:txBody>
          <a:bodyPr anchor="b"/>
          <a:lstStyle>
            <a:lvl1pPr algn="ctr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799" y="3242668"/>
            <a:ext cx="8230791" cy="1490569"/>
          </a:xfrm>
        </p:spPr>
        <p:txBody>
          <a:bodyPr/>
          <a:lstStyle>
            <a:lvl1pPr marL="0" indent="0" algn="ctr">
              <a:buNone/>
              <a:defRPr sz="2200"/>
            </a:lvl1pPr>
            <a:lvl2pPr marL="411526" indent="0" algn="ctr">
              <a:buNone/>
              <a:defRPr sz="1800"/>
            </a:lvl2pPr>
            <a:lvl3pPr marL="823051" indent="0" algn="ctr">
              <a:buNone/>
              <a:defRPr sz="1600"/>
            </a:lvl3pPr>
            <a:lvl4pPr marL="1234577" indent="0" algn="ctr">
              <a:buNone/>
              <a:defRPr sz="1400"/>
            </a:lvl4pPr>
            <a:lvl5pPr marL="1646103" indent="0" algn="ctr">
              <a:buNone/>
              <a:defRPr sz="1400"/>
            </a:lvl5pPr>
            <a:lvl6pPr marL="2057629" indent="0" algn="ctr">
              <a:buNone/>
              <a:defRPr sz="1400"/>
            </a:lvl6pPr>
            <a:lvl7pPr marL="2469154" indent="0" algn="ctr">
              <a:buNone/>
              <a:defRPr sz="1400"/>
            </a:lvl7pPr>
            <a:lvl8pPr marL="2880680" indent="0" algn="ctr">
              <a:buNone/>
              <a:defRPr sz="1400"/>
            </a:lvl8pPr>
            <a:lvl9pPr marL="3292206" indent="0" algn="ctr">
              <a:buNone/>
              <a:defRPr sz="14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754489" y="5722187"/>
            <a:ext cx="2469237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B3FB61-DD57-4D4C-849E-A385FC43002C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635266" y="5722187"/>
            <a:ext cx="3703856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ACBD-3881-4433-B8F9-844110B7C25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 marL="0" algn="l" defTabSz="823051">
              <a:lnSpc>
                <a:spcPts val="3200"/>
              </a:lnSpc>
              <a:defRPr lang="ru-RU" sz="2800" b="1" spc="-70">
                <a:solidFill>
                  <a:srgbClr val="356AAD"/>
                </a:solidFill>
                <a:latin typeface="Verdana"/>
                <a:ea typeface="Verdana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ACBD-3881-4433-B8F9-844110B7C256}" type="slidenum">
              <a:rPr lang="ru-RU"/>
              <a:t/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118843" y="5694595"/>
            <a:ext cx="3703856" cy="32869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algn="ctr">
              <a:defRPr/>
            </a:pPr>
            <a:r>
              <a:rPr lang="ru-RU">
                <a:solidFill>
                  <a:srgbClr val="4D4D4D"/>
                </a:solidFill>
                <a:latin typeface="Verdana"/>
                <a:ea typeface="Verdana"/>
              </a:rPr>
              <a:t>П.1 (рев. 1.0</a:t>
            </a:r>
            <a:r>
              <a:rPr lang="en-US">
                <a:solidFill>
                  <a:srgbClr val="4D4D4D"/>
                </a:solidFill>
                <a:latin typeface="Verdana"/>
                <a:ea typeface="Verdana"/>
              </a:rPr>
              <a:t>)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55918" y="328697"/>
            <a:ext cx="9465410" cy="119331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55919" y="1513436"/>
            <a:ext cx="4642680" cy="7417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526" indent="0">
              <a:buNone/>
              <a:defRPr sz="1800" b="1"/>
            </a:lvl2pPr>
            <a:lvl3pPr marL="823051" indent="0">
              <a:buNone/>
              <a:defRPr sz="1600" b="1"/>
            </a:lvl3pPr>
            <a:lvl4pPr marL="1234577" indent="0">
              <a:buNone/>
              <a:defRPr sz="1400" b="1"/>
            </a:lvl4pPr>
            <a:lvl5pPr marL="1646103" indent="0">
              <a:buNone/>
              <a:defRPr sz="1400" b="1"/>
            </a:lvl5pPr>
            <a:lvl6pPr marL="2057629" indent="0">
              <a:buNone/>
              <a:defRPr sz="1400" b="1"/>
            </a:lvl6pPr>
            <a:lvl7pPr marL="2469154" indent="0">
              <a:buNone/>
              <a:defRPr sz="1400" b="1"/>
            </a:lvl7pPr>
            <a:lvl8pPr marL="2880680" indent="0">
              <a:buNone/>
              <a:defRPr sz="1400" b="1"/>
            </a:lvl8pPr>
            <a:lvl9pPr marL="3292206" indent="0">
              <a:buNone/>
              <a:defRPr sz="14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755919" y="2255148"/>
            <a:ext cx="4642680" cy="331698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555784" y="1513436"/>
            <a:ext cx="4665544" cy="7417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526" indent="0">
              <a:buNone/>
              <a:defRPr sz="1800" b="1"/>
            </a:lvl2pPr>
            <a:lvl3pPr marL="823051" indent="0">
              <a:buNone/>
              <a:defRPr sz="1600" b="1"/>
            </a:lvl3pPr>
            <a:lvl4pPr marL="1234577" indent="0">
              <a:buNone/>
              <a:defRPr sz="1400" b="1"/>
            </a:lvl4pPr>
            <a:lvl5pPr marL="1646103" indent="0">
              <a:buNone/>
              <a:defRPr sz="1400" b="1"/>
            </a:lvl5pPr>
            <a:lvl6pPr marL="2057629" indent="0">
              <a:buNone/>
              <a:defRPr sz="1400" b="1"/>
            </a:lvl6pPr>
            <a:lvl7pPr marL="2469154" indent="0">
              <a:buNone/>
              <a:defRPr sz="1400" b="1"/>
            </a:lvl7pPr>
            <a:lvl8pPr marL="2880680" indent="0">
              <a:buNone/>
              <a:defRPr sz="1400" b="1"/>
            </a:lvl8pPr>
            <a:lvl9pPr marL="3292206" indent="0">
              <a:buNone/>
              <a:defRPr sz="14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555784" y="2255148"/>
            <a:ext cx="4665544" cy="331698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754489" y="5722187"/>
            <a:ext cx="2469237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6C20C4-5BFA-4FC3-A1DB-4DDB55A609B9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3635266" y="5722187"/>
            <a:ext cx="3703856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ACBD-3881-4433-B8F9-844110B7C25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55919" y="411586"/>
            <a:ext cx="3539525" cy="1440551"/>
          </a:xfrm>
        </p:spPr>
        <p:txBody>
          <a:bodyPr anchor="b"/>
          <a:lstStyle>
            <a:lvl1pPr>
              <a:defRPr sz="29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665544" y="888912"/>
            <a:ext cx="5555784" cy="438739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755919" y="1852136"/>
            <a:ext cx="3539525" cy="3431312"/>
          </a:xfrm>
        </p:spPr>
        <p:txBody>
          <a:bodyPr/>
          <a:lstStyle>
            <a:lvl1pPr marL="0" indent="0">
              <a:buNone/>
              <a:defRPr sz="1400"/>
            </a:lvl1pPr>
            <a:lvl2pPr marL="411526" indent="0">
              <a:buNone/>
              <a:defRPr sz="1300"/>
            </a:lvl2pPr>
            <a:lvl3pPr marL="823051" indent="0">
              <a:buNone/>
              <a:defRPr sz="1100"/>
            </a:lvl3pPr>
            <a:lvl4pPr marL="1234577" indent="0">
              <a:buNone/>
              <a:defRPr sz="900"/>
            </a:lvl4pPr>
            <a:lvl5pPr marL="1646103" indent="0">
              <a:buNone/>
              <a:defRPr sz="900"/>
            </a:lvl5pPr>
            <a:lvl6pPr marL="2057629" indent="0">
              <a:buNone/>
              <a:defRPr sz="900"/>
            </a:lvl6pPr>
            <a:lvl7pPr marL="2469154" indent="0">
              <a:buNone/>
              <a:defRPr sz="900"/>
            </a:lvl7pPr>
            <a:lvl8pPr marL="2880680" indent="0">
              <a:buNone/>
              <a:defRPr sz="900"/>
            </a:lvl8pPr>
            <a:lvl9pPr marL="3292206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754489" y="5722187"/>
            <a:ext cx="2469237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E1EE10-7CEB-44D0-902E-E83635779EB7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635266" y="5722187"/>
            <a:ext cx="3703856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ACBD-3881-4433-B8F9-844110B7C25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55919" y="411586"/>
            <a:ext cx="3539525" cy="1440551"/>
          </a:xfrm>
        </p:spPr>
        <p:txBody>
          <a:bodyPr anchor="b"/>
          <a:lstStyle>
            <a:lvl1pPr>
              <a:defRPr sz="29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4665544" y="888912"/>
            <a:ext cx="5555784" cy="4387391"/>
          </a:xfrm>
        </p:spPr>
        <p:txBody>
          <a:bodyPr/>
          <a:lstStyle>
            <a:lvl1pPr marL="0" indent="0">
              <a:buNone/>
              <a:defRPr sz="2900"/>
            </a:lvl1pPr>
            <a:lvl2pPr marL="411526" indent="0">
              <a:buNone/>
              <a:defRPr sz="2500"/>
            </a:lvl2pPr>
            <a:lvl3pPr marL="823051" indent="0">
              <a:buNone/>
              <a:defRPr sz="2200"/>
            </a:lvl3pPr>
            <a:lvl4pPr marL="1234577" indent="0">
              <a:buNone/>
              <a:defRPr sz="1800"/>
            </a:lvl4pPr>
            <a:lvl5pPr marL="1646103" indent="0">
              <a:buNone/>
              <a:defRPr sz="1800"/>
            </a:lvl5pPr>
            <a:lvl6pPr marL="2057629" indent="0">
              <a:buNone/>
              <a:defRPr sz="1800"/>
            </a:lvl6pPr>
            <a:lvl7pPr marL="2469154" indent="0">
              <a:buNone/>
              <a:defRPr sz="1800"/>
            </a:lvl7pPr>
            <a:lvl8pPr marL="2880680" indent="0">
              <a:buNone/>
              <a:defRPr sz="1800"/>
            </a:lvl8pPr>
            <a:lvl9pPr marL="3292206" indent="0">
              <a:buNone/>
              <a:defRPr sz="18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755919" y="1852136"/>
            <a:ext cx="3539525" cy="3431312"/>
          </a:xfrm>
        </p:spPr>
        <p:txBody>
          <a:bodyPr/>
          <a:lstStyle>
            <a:lvl1pPr marL="0" indent="0">
              <a:buNone/>
              <a:defRPr sz="1400"/>
            </a:lvl1pPr>
            <a:lvl2pPr marL="411526" indent="0">
              <a:buNone/>
              <a:defRPr sz="1300"/>
            </a:lvl2pPr>
            <a:lvl3pPr marL="823051" indent="0">
              <a:buNone/>
              <a:defRPr sz="1100"/>
            </a:lvl3pPr>
            <a:lvl4pPr marL="1234577" indent="0">
              <a:buNone/>
              <a:defRPr sz="900"/>
            </a:lvl4pPr>
            <a:lvl5pPr marL="1646103" indent="0">
              <a:buNone/>
              <a:defRPr sz="900"/>
            </a:lvl5pPr>
            <a:lvl6pPr marL="2057629" indent="0">
              <a:buNone/>
              <a:defRPr sz="900"/>
            </a:lvl6pPr>
            <a:lvl7pPr marL="2469154" indent="0">
              <a:buNone/>
              <a:defRPr sz="900"/>
            </a:lvl7pPr>
            <a:lvl8pPr marL="2880680" indent="0">
              <a:buNone/>
              <a:defRPr sz="900"/>
            </a:lvl8pPr>
            <a:lvl9pPr marL="3292206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754489" y="5722187"/>
            <a:ext cx="2469237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5EB7A0-7080-4960-A1A1-C629BCD6C3A2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635266" y="5722187"/>
            <a:ext cx="3703856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ACBD-3881-4433-B8F9-844110B7C25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754489" y="5722187"/>
            <a:ext cx="2469237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3765E7-80E6-4A68-BFD7-52C9FE56702E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635266" y="5722187"/>
            <a:ext cx="3703856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ACBD-3881-4433-B8F9-844110B7C25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853547" y="328697"/>
            <a:ext cx="2366352" cy="52320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754489" y="328697"/>
            <a:ext cx="6961877" cy="52320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754489" y="5722187"/>
            <a:ext cx="2469237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B5774E-FD27-473B-B7B2-924AB88D8037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635266" y="5722187"/>
            <a:ext cx="3703856" cy="3286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ACBD-3881-4433-B8F9-844110B7C25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wmf"/><Relationship Id="rId12" Type="http://schemas.openxmlformats.org/officeDocument/2006/relationships/image" Target="../media/media1.svg"/><Relationship Id="rId13" Type="http://schemas.openxmlformats.org/officeDocument/2006/relationships/image" Target="../media/image2.png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54489" y="328697"/>
            <a:ext cx="9465410" cy="1193314"/>
          </a:xfrm>
          <a:prstGeom prst="rect">
            <a:avLst/>
          </a:prstGeom>
        </p:spPr>
        <p:txBody>
          <a:bodyPr vert="horz" lIns="82305" tIns="41153" rIns="82305" bIns="41153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54489" y="1643485"/>
            <a:ext cx="9465410" cy="3917212"/>
          </a:xfrm>
          <a:prstGeom prst="rect">
            <a:avLst/>
          </a:prstGeom>
        </p:spPr>
        <p:txBody>
          <a:bodyPr vert="horz" lIns="82305" tIns="41153" rIns="82305" bIns="41153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326596" y="5694595"/>
            <a:ext cx="2469237" cy="328697"/>
          </a:xfrm>
          <a:prstGeom prst="rect">
            <a:avLst/>
          </a:prstGeom>
        </p:spPr>
        <p:txBody>
          <a:bodyPr vert="horz" lIns="82305" tIns="41153" rIns="82305" bIns="41153" rtlCol="0" anchor="ctr"/>
          <a:lstStyle>
            <a:lvl1pPr algn="r">
              <a:defRPr lang="ru-RU" sz="1100" b="1">
                <a:solidFill>
                  <a:srgbClr val="346AAD"/>
                </a:solidFill>
                <a:latin typeface="Verdana"/>
                <a:ea typeface="Verdana"/>
                <a:cs typeface="Arial"/>
              </a:defRPr>
            </a:lvl1pPr>
          </a:lstStyle>
          <a:p>
            <a:pPr>
              <a:defRPr/>
            </a:pPr>
            <a:fld id="{51CBACBD-3881-4433-B8F9-844110B7C256}" type="slidenum">
              <a:rPr lang="ru-RU"/>
              <a:t/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34988" y="5805862"/>
            <a:ext cx="3242875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defRPr/>
            </a:pPr>
            <a:r>
              <a:rPr lang="en-US" sz="1000" b="1" spc="-50">
                <a:solidFill>
                  <a:srgbClr val="4D4D4D"/>
                </a:solidFill>
                <a:latin typeface="Verdana"/>
                <a:ea typeface="Verdana"/>
              </a:rPr>
              <a:t>www.kron-pump.ru</a:t>
            </a:r>
            <a:r>
              <a:rPr lang="en-US" sz="1000">
                <a:solidFill>
                  <a:srgbClr val="4D4D4D"/>
                </a:solidFill>
                <a:latin typeface="Verdana"/>
                <a:ea typeface="Verdana"/>
              </a:rPr>
              <a:t> | e-mail: info@kron-pump.ru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grpSp>
        <p:nvGrpSpPr>
          <p:cNvPr id="9" name="Группа 1"/>
          <p:cNvGrpSpPr/>
          <p:nvPr userDrawn="1"/>
        </p:nvGrpSpPr>
        <p:grpSpPr bwMode="auto">
          <a:xfrm>
            <a:off x="6973888" y="572"/>
            <a:ext cx="4000500" cy="762000"/>
            <a:chOff x="6973888" y="572"/>
            <a:chExt cx="4000500" cy="762000"/>
          </a:xfrm>
        </p:grpSpPr>
        <p:pic>
          <p:nvPicPr>
            <p:cNvPr id="10" name="Picture 5" descr="D:\TEMP\ДЛЯ ПРЕЗЕНТАЦИИ\КРОН_ПРЕЗЕНТАЦИЯ_подложка_лого.ep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/>
          </p:blipFill>
          <p:spPr bwMode="auto">
            <a:xfrm>
              <a:off x="6973888" y="572"/>
              <a:ext cx="4000500" cy="762000"/>
            </a:xfrm>
            <a:prstGeom prst="rect">
              <a:avLst/>
            </a:prstGeom>
            <a:noFill/>
          </p:spPr>
        </p:pic>
        <p:pic>
          <p:nvPicPr>
            <p:cNvPr id="11" name="Рисунок 29"/>
            <p:cNvPicPr>
              <a:picLocks noChangeAspect="1"/>
            </p:cNvPicPr>
            <p:nvPr/>
          </p:nvPicPr>
          <p:blipFill>
            <a:blip r:embed="rId13"/>
            <a:stretch/>
          </p:blipFill>
          <p:spPr bwMode="auto">
            <a:xfrm>
              <a:off x="7443033" y="328242"/>
              <a:ext cx="1324800" cy="29423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9016901" y="364177"/>
              <a:ext cx="1502014" cy="24622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ru-RU" sz="800" i="1">
                  <a:solidFill>
                    <a:schemeClr val="bg1"/>
                  </a:solidFill>
                  <a:latin typeface="Arial"/>
                  <a:ea typeface="Verdana"/>
                  <a:cs typeface="Arial"/>
                </a:rPr>
                <a:t>ПРОМЫШЛЕННОЕ</a:t>
              </a:r>
              <a:endParaRPr/>
            </a:p>
            <a:p>
              <a:pPr>
                <a:defRPr/>
              </a:pPr>
              <a:r>
                <a:rPr lang="ru-RU" sz="800" i="1">
                  <a:solidFill>
                    <a:schemeClr val="bg1"/>
                  </a:solidFill>
                  <a:latin typeface="Arial"/>
                  <a:ea typeface="Verdana"/>
                  <a:cs typeface="Arial"/>
                </a:rPr>
                <a:t>НАСОСНОЕ ОБОРУДОВАНИЕ</a:t>
              </a:r>
              <a:endParaRPr/>
            </a:p>
          </p:txBody>
        </p:sp>
        <p:sp>
          <p:nvSpPr>
            <p:cNvPr id="13" name="Прямоугольник 30"/>
            <p:cNvSpPr/>
            <p:nvPr/>
          </p:nvSpPr>
          <p:spPr bwMode="auto">
            <a:xfrm>
              <a:off x="8892476" y="328242"/>
              <a:ext cx="21600" cy="324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5" tIns="41153" rIns="82305" bIns="41153"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4" name="Picture 4" descr="D:\TEMP\ДЛЯ ПРЕЗЕНТАЦИИ\КРОН_ПРЕЗЕНТАЦИЯ_01.tif"/>
          <p:cNvPicPr>
            <a:picLocks noChangeAspect="1" noChangeArrowheads="1"/>
          </p:cNvPicPr>
          <p:nvPr userDrawn="1"/>
        </p:nvPicPr>
        <p:blipFill>
          <a:blip r:embed="rId14"/>
          <a:stretch/>
        </p:blipFill>
        <p:spPr bwMode="auto">
          <a:xfrm>
            <a:off x="0" y="5758138"/>
            <a:ext cx="444500" cy="201612"/>
          </a:xfrm>
          <a:prstGeom prst="rect">
            <a:avLst/>
          </a:prstGeom>
          <a:noFill/>
        </p:spPr>
      </p:pic>
      <p:sp>
        <p:nvSpPr>
          <p:cNvPr id="17" name="Нижний колонтитул 3"/>
          <p:cNvSpPr>
            <a:spLocks noGrp="1"/>
          </p:cNvSpPr>
          <p:nvPr>
            <p:ph type="ftr" sz="quarter" idx="3"/>
          </p:nvPr>
        </p:nvSpPr>
        <p:spPr bwMode="auto">
          <a:xfrm>
            <a:off x="4118843" y="5694595"/>
            <a:ext cx="3703856" cy="32869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algn="ctr">
              <a:defRPr/>
            </a:pPr>
            <a:r>
              <a:rPr lang="ru-RU">
                <a:solidFill>
                  <a:srgbClr val="4D4D4D"/>
                </a:solidFill>
                <a:latin typeface="Verdana"/>
                <a:ea typeface="Verdana"/>
              </a:rPr>
              <a:t>П.1 (рев. 1.0</a:t>
            </a:r>
            <a:r>
              <a:rPr lang="en-US">
                <a:solidFill>
                  <a:srgbClr val="4D4D4D"/>
                </a:solidFill>
                <a:latin typeface="Verdana"/>
                <a:ea typeface="Verdana"/>
              </a:rPr>
              <a:t>)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1"/>
  <p:txStyles>
    <p:titleStyle>
      <a:lvl1pPr algn="l" defTabSz="823051">
        <a:lnSpc>
          <a:spcPct val="90000"/>
        </a:lnSpc>
        <a:spcBef>
          <a:spcPts val="0"/>
        </a:spcBef>
        <a:buNone/>
        <a:defRPr sz="4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63" indent="-205763" algn="l" defTabSz="823051">
        <a:lnSpc>
          <a:spcPct val="90000"/>
        </a:lnSpc>
        <a:spcBef>
          <a:spcPts val="9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17289" indent="-205763" algn="l" defTabSz="823051">
        <a:lnSpc>
          <a:spcPct val="90000"/>
        </a:lnSpc>
        <a:spcBef>
          <a:spcPts val="450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1028814" indent="-205763" algn="l" defTabSz="823051">
        <a:lnSpc>
          <a:spcPct val="90000"/>
        </a:lnSpc>
        <a:spcBef>
          <a:spcPts val="45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440340" indent="-205763" algn="l" defTabSz="823051">
        <a:lnSpc>
          <a:spcPct val="90000"/>
        </a:lnSpc>
        <a:spcBef>
          <a:spcPts val="45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851866" indent="-205763" algn="l" defTabSz="823051">
        <a:lnSpc>
          <a:spcPct val="90000"/>
        </a:lnSpc>
        <a:spcBef>
          <a:spcPts val="45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263391" indent="-205763" algn="l" defTabSz="823051">
        <a:lnSpc>
          <a:spcPct val="90000"/>
        </a:lnSpc>
        <a:spcBef>
          <a:spcPts val="45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674917" indent="-205763" algn="l" defTabSz="823051">
        <a:lnSpc>
          <a:spcPct val="90000"/>
        </a:lnSpc>
        <a:spcBef>
          <a:spcPts val="45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086442" indent="-205763" algn="l" defTabSz="823051">
        <a:lnSpc>
          <a:spcPct val="90000"/>
        </a:lnSpc>
        <a:spcBef>
          <a:spcPts val="45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497969" indent="-205763" algn="l" defTabSz="823051">
        <a:lnSpc>
          <a:spcPct val="90000"/>
        </a:lnSpc>
        <a:spcBef>
          <a:spcPts val="45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3051"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11526" algn="l" defTabSz="823051"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23051" algn="l" defTabSz="823051"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34577" algn="l" defTabSz="823051"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646103" algn="l" defTabSz="823051"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057629" algn="l" defTabSz="823051"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469154" algn="l" defTabSz="823051"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880680" algn="l" defTabSz="823051"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292206" algn="l" defTabSz="823051">
        <a:defRPr sz="1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rgbClr val="346AAD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05150" y="581778"/>
            <a:ext cx="1897540" cy="4214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7703234" y="5584148"/>
            <a:ext cx="2699457" cy="21544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400" i="1">
                <a:solidFill>
                  <a:srgbClr val="DDE5F0"/>
                </a:solidFill>
                <a:latin typeface="Arial"/>
                <a:cs typeface="Arial"/>
              </a:rPr>
              <a:t>ТУЛЬСКИЙ НАСОСНЫЙ ЗАВОД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6097630" y="3211684"/>
            <a:ext cx="4343358" cy="17440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>
              <a:lnSpc>
                <a:spcPts val="3400"/>
              </a:lnSpc>
              <a:defRPr/>
            </a:pPr>
            <a:r>
              <a:rPr lang="ru-RU" sz="3100" b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МНХИ-Ш</a:t>
            </a:r>
            <a:endParaRPr/>
          </a:p>
          <a:p>
            <a:pPr algn="r">
              <a:lnSpc>
                <a:spcPts val="3400"/>
              </a:lnSpc>
              <a:defRPr/>
            </a:pPr>
            <a:r>
              <a:rPr lang="ru-RU" sz="2100" b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НАСОСЫ ДЛЯ СЛОЖНЫХ ТЕХНОЛОГИЧЕСКИХ ПРОЦЕССОВ</a:t>
            </a:r>
            <a:endParaRPr lang="ru-RU" sz="2100" b="1">
              <a:solidFill>
                <a:schemeClr val="bg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36659" y="5625708"/>
            <a:ext cx="1103975" cy="267776"/>
          </a:xfrm>
          <a:prstGeom prst="rect">
            <a:avLst/>
          </a:prstGeom>
          <a:noFill/>
        </p:spPr>
        <p:txBody>
          <a:bodyPr wrap="none" lIns="82305" tIns="41153" rIns="82305" bIns="41153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bg1"/>
                </a:solidFill>
              </a:rPr>
              <a:t>П.11 (вер. 1.1)</a:t>
            </a:r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6551710" cy="6173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17945" y="5627623"/>
            <a:ext cx="823944" cy="13849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defRPr/>
            </a:pPr>
            <a:r>
              <a:rPr lang="ru-RU" sz="900">
                <a:solidFill>
                  <a:schemeClr val="bg1"/>
                </a:solidFill>
                <a:latin typeface="Caros"/>
              </a:rPr>
              <a:t>П.25 </a:t>
            </a:r>
            <a:r>
              <a:rPr lang="ru-RU" sz="900">
                <a:solidFill>
                  <a:schemeClr val="bg1"/>
                </a:solidFill>
                <a:latin typeface="Caros"/>
              </a:rPr>
              <a:t>(рев. </a:t>
            </a:r>
            <a:r>
              <a:rPr lang="ru-RU" sz="900">
                <a:solidFill>
                  <a:schemeClr val="bg1"/>
                </a:solidFill>
                <a:latin typeface="Caros"/>
              </a:rPr>
              <a:t>1.2)</a:t>
            </a:r>
            <a:endParaRPr lang="ru-RU" sz="900">
              <a:solidFill>
                <a:schemeClr val="bg1"/>
              </a:solidFill>
              <a:latin typeface="Caro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534986" y="549451"/>
            <a:ext cx="6513135" cy="820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Минимальные </a:t>
            </a:r>
            <a:br>
              <a:rPr lang="en-US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</a:b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гидравлические </a:t>
            </a: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нагрузки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477060" y="5798167"/>
            <a:ext cx="201979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en-US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10</a:t>
            </a:r>
            <a:endParaRPr lang="ru-RU" sz="1100" b="1">
              <a:solidFill>
                <a:srgbClr val="34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34989" y="2617686"/>
            <a:ext cx="4250826" cy="152457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spcAft>
                <a:spcPts val="1200"/>
              </a:spcAft>
              <a:defRPr/>
            </a:pPr>
            <a:r>
              <a:rPr lang="ru-RU" sz="1400"/>
              <a:t>Высота и угол задних </a:t>
            </a:r>
            <a:r>
              <a:rPr lang="ru-RU" sz="1400"/>
              <a:t>отбойных лопаток</a:t>
            </a:r>
            <a:r>
              <a:rPr lang="ru-RU" sz="1400"/>
              <a:t>, а также конструкция диска сконструированы для минимизации гидравлических нагрузок в течение всего срока службы насоса, что увеличивает срок службы подшипников и уплотнений</a:t>
            </a:r>
            <a:endParaRPr lang="ru-RU" sz="1300">
              <a:solidFill>
                <a:srgbClr val="4E5054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58005" y="1441047"/>
            <a:ext cx="4287556" cy="3877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534986" y="549451"/>
            <a:ext cx="6513135" cy="820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Надежность </a:t>
            </a:r>
            <a:br>
              <a:rPr lang="en-US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</a:b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узла привода</a:t>
            </a:r>
            <a:endParaRPr lang="ru-RU" sz="2700" b="1" spc="-50">
              <a:solidFill>
                <a:srgbClr val="35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477060" y="5798167"/>
            <a:ext cx="201979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en-US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11</a:t>
            </a:r>
            <a:endParaRPr lang="ru-RU" sz="1100" b="1">
              <a:solidFill>
                <a:srgbClr val="34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34990" y="2027376"/>
            <a:ext cx="3342530" cy="5711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spcAft>
                <a:spcPts val="1200"/>
              </a:spcAft>
              <a:defRPr/>
            </a:pPr>
            <a:r>
              <a:rPr lang="ru-RU" sz="1400" b="1"/>
              <a:t>Насосы МНХИ-Ш спроектированы </a:t>
            </a:r>
            <a:br>
              <a:rPr lang="en-US" sz="1400" b="1"/>
            </a:br>
            <a:r>
              <a:rPr lang="ru-RU" sz="1400" b="1"/>
              <a:t>с </a:t>
            </a:r>
            <a:r>
              <a:rPr lang="ru-RU" sz="1400" b="1"/>
              <a:t>учетом трех ключевых факторов:</a:t>
            </a:r>
            <a:endParaRPr lang="ru-RU" sz="1300" b="1">
              <a:solidFill>
                <a:srgbClr val="4E5054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31575" y="1826845"/>
            <a:ext cx="4519263" cy="3075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34989" y="2764832"/>
            <a:ext cx="2937416" cy="145992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342900" lvl="1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Длительный срок службы подшипников.</a:t>
            </a:r>
            <a:endParaRPr/>
          </a:p>
          <a:p>
            <a:pPr marL="342900" lvl="1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Контроль температуры подшипников.</a:t>
            </a:r>
            <a:endParaRPr/>
          </a:p>
          <a:p>
            <a:pPr marL="342900" lvl="1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Оптимизация условий эксплуатации подшипников.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534986" y="549451"/>
            <a:ext cx="6513135" cy="410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Подшипники</a:t>
            </a:r>
            <a:endParaRPr lang="ru-RU" sz="2700" b="1" spc="-50">
              <a:solidFill>
                <a:srgbClr val="35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477060" y="5798167"/>
            <a:ext cx="201979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en-US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12</a:t>
            </a:r>
            <a:endParaRPr lang="ru-RU" sz="1100" b="1">
              <a:solidFill>
                <a:srgbClr val="34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34989" y="1325300"/>
            <a:ext cx="4743068" cy="41994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Температура подшипников</a:t>
            </a:r>
            <a:endParaRPr lang="ru-RU" sz="1300" b="1" spc="-20">
              <a:solidFill>
                <a:srgbClr val="0070C0"/>
              </a:solidFill>
              <a:latin typeface="Verdana"/>
              <a:ea typeface="Verdana"/>
              <a:cs typeface="Arial"/>
            </a:endParaRPr>
          </a:p>
          <a:p>
            <a:pPr marL="0" lvl="1">
              <a:spcAft>
                <a:spcPts val="1000"/>
              </a:spcAft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Рабочая температура подшипников в насосах </a:t>
            </a:r>
            <a:br>
              <a:rPr lang="ru-RU" sz="1200">
                <a:solidFill>
                  <a:srgbClr val="4E5054"/>
                </a:solidFill>
                <a:latin typeface="Arial"/>
                <a:cs typeface="Arial"/>
              </a:rPr>
            </a:b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МНХИ-Ш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значительно ниже по сравнению с аналогами и составляет в среднем 50°C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.</a:t>
            </a:r>
            <a:endParaRPr/>
          </a:p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Защита подшипников</a:t>
            </a:r>
            <a:endParaRPr/>
          </a:p>
          <a:p>
            <a:pPr marL="0" lvl="1">
              <a:spcAft>
                <a:spcPts val="1000"/>
              </a:spcAft>
              <a:defRPr/>
            </a:pPr>
            <a:r>
              <a:rPr lang="ru-RU" sz="1200" spc="-30">
                <a:solidFill>
                  <a:srgbClr val="4E5054"/>
                </a:solidFill>
                <a:latin typeface="Arial"/>
                <a:cs typeface="Arial"/>
              </a:rPr>
              <a:t>Стандартные лабиринтные уплотнения предотвращают загрязнение смазки, что обеспечивает длительный срок службы подшипников.</a:t>
            </a:r>
            <a:endParaRPr lang="ru-RU" sz="1200" spc="-30">
              <a:solidFill>
                <a:srgbClr val="4E5054"/>
              </a:solidFill>
              <a:latin typeface="Arial"/>
              <a:cs typeface="Arial"/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Усиленная опорная лапа</a:t>
            </a:r>
            <a:endParaRPr lang="ru-RU" sz="1300" b="1" spc="-20">
              <a:solidFill>
                <a:srgbClr val="0070C0"/>
              </a:solidFill>
              <a:latin typeface="Verdana"/>
              <a:ea typeface="Verdana"/>
              <a:cs typeface="Arial"/>
            </a:endParaRPr>
          </a:p>
          <a:p>
            <a:pPr marL="0" lvl="1">
              <a:spcAft>
                <a:spcPts val="1000"/>
              </a:spcAft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Усиленная опорная лапа снижает влияние нагрузок трубопроводов и теплового расширения на подшипники, что способствует их долговечности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и низким рабочим температурам.</a:t>
            </a:r>
            <a:endParaRPr lang="ru-RU" sz="1200">
              <a:solidFill>
                <a:srgbClr val="4E5054"/>
              </a:solidFill>
              <a:latin typeface="Arial"/>
              <a:cs typeface="Arial"/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Смотровое стекло</a:t>
            </a:r>
            <a:endParaRPr/>
          </a:p>
          <a:p>
            <a:pPr marL="0" lvl="1">
              <a:spcAft>
                <a:spcPts val="1000"/>
              </a:spcAft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Стандартное смотровое стекло обеспечивает простой контроль уровня и состояния масла в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насосе.</a:t>
            </a:r>
            <a:endParaRPr/>
          </a:p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Надежность узла привода</a:t>
            </a:r>
            <a:endParaRPr/>
          </a:p>
          <a:p>
            <a:pPr marL="0" lvl="1">
              <a:spcAft>
                <a:spcPts val="600"/>
              </a:spcAft>
              <a:defRPr/>
            </a:pPr>
            <a:r>
              <a:rPr lang="ru-RU" sz="1200" spc="-30">
                <a:solidFill>
                  <a:srgbClr val="4E5054"/>
                </a:solidFill>
                <a:latin typeface="Arial"/>
                <a:cs typeface="Arial"/>
              </a:rPr>
              <a:t>Насосы МНХИ-Ш имеют надежную конструкцию и гарантированный срок службы подшипников не менее 100 000 часов.</a:t>
            </a:r>
            <a:endParaRPr/>
          </a:p>
          <a:p>
            <a:pPr marL="0" lvl="1">
              <a:spcAft>
                <a:spcPts val="600"/>
              </a:spcAft>
              <a:defRPr/>
            </a:pPr>
            <a:endParaRPr lang="en-US" sz="1200">
              <a:solidFill>
                <a:srgbClr val="4E5054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26462" y="1325300"/>
            <a:ext cx="1841169" cy="158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28678" y="1224643"/>
            <a:ext cx="2748381" cy="2624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83452" y="3125164"/>
            <a:ext cx="1927186" cy="1756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339139" y="4205175"/>
            <a:ext cx="1671751" cy="12859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5626462" y="985730"/>
            <a:ext cx="1884177" cy="246221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>
              <a:defRPr/>
            </a:pPr>
            <a:r>
              <a:rPr lang="ru-RU" sz="800" b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ТЕМПЕРАТУРА </a:t>
            </a:r>
            <a:br>
              <a:rPr lang="ru-RU" sz="800" b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800" b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ПОДШИПНИКОВ В СРЕДНЕМ 50°C</a:t>
            </a:r>
            <a:endParaRPr lang="ru-RU" sz="800" b="1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816035" y="3904149"/>
            <a:ext cx="2602197" cy="1231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defRPr/>
            </a:pPr>
            <a:r>
              <a:rPr lang="ru-RU" sz="800" b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СТАНДАРТНЫЕ ЛАБИРИНТНЫЕ УПЛОТНЕНИЯ</a:t>
            </a:r>
            <a:endParaRPr lang="ru-RU" sz="800" b="1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9166738" y="5004752"/>
            <a:ext cx="838499" cy="2462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defRPr/>
            </a:pPr>
            <a:r>
              <a:rPr lang="ru-RU" sz="800" b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СМОТРОВОЕ СТЕКЛО</a:t>
            </a:r>
            <a:endParaRPr lang="ru-RU" sz="800" b="1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626462" y="5004752"/>
            <a:ext cx="1599838" cy="1231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defRPr/>
            </a:pPr>
            <a:r>
              <a:rPr lang="ru-RU" sz="800" b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УСИЛЕННАЯ ОПОРНАЯ ЛАПА</a:t>
            </a:r>
            <a:endParaRPr lang="ru-RU" sz="800" b="1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534987" y="549451"/>
            <a:ext cx="6301010" cy="820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Список материалов </a:t>
            </a:r>
            <a:b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</a:b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конструкции</a:t>
            </a:r>
            <a:endParaRPr lang="ru-RU" sz="2700" b="1" spc="-50">
              <a:solidFill>
                <a:srgbClr val="35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477060" y="5798167"/>
            <a:ext cx="201979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13</a:t>
            </a:r>
            <a:endParaRPr lang="ru-RU" sz="1100" b="1">
              <a:solidFill>
                <a:srgbClr val="346AAD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2050" name="Picture 2" descr="F:\ЖЕНЯ_АРХИВ\НК Крон\Презентации 2024\МНХИ-Ш\005.t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961434" y="1457255"/>
            <a:ext cx="4629927" cy="377091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534987" y="1608922"/>
          <a:ext cx="5253038" cy="3842058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{3B4B98B0-60AC-42C2-AFA5-B58CD77FA1E5}</a:tableStyleId>
              </a:tblPr>
              <a:tblGrid>
                <a:gridCol w="788766"/>
                <a:gridCol w="2169804"/>
                <a:gridCol w="2294468"/>
              </a:tblGrid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Номер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Наименование части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Материал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100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Корпус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Чугун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101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Рабочее колесо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Нержавеющая сталь 316SS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105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Фонарное </a:t>
                      </a:r>
                      <a:r>
                        <a:rPr lang="ru-RU" sz="1000">
                          <a:latin typeface="Arial"/>
                          <a:cs typeface="Arial"/>
                        </a:rPr>
                        <a:t>кольцо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Тефлон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106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Сальниковая набивка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Тефлоновые пропитанные волокна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107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Крышка сальника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Нержавеющая сталь 316SS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122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Вал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Углеродистая сталь 4340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126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Втулка вала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Нержавеющая сталь 316SS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136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Гайка и шайба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Сталь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176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Передний </a:t>
                      </a:r>
                      <a:r>
                        <a:rPr lang="ru-RU" sz="1000">
                          <a:latin typeface="Arial"/>
                          <a:cs typeface="Arial"/>
                        </a:rPr>
                        <a:t>бронедиск</a:t>
                      </a:r>
                      <a:r>
                        <a:rPr lang="ru-RU" sz="100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>
                          <a:latin typeface="Arial"/>
                          <a:cs typeface="Arial"/>
                        </a:rPr>
                        <a:t>(Открытое колесо)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Нержавеющая сталь 316SS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184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Корпус уплотнения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Чугун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228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Корпус подшипников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Чугун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291406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304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Гайка рабочего колеса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Нержавеющая сталь 316SS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9552878" y="89210"/>
            <a:ext cx="1421510" cy="1315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89208" y="0"/>
            <a:ext cx="8795972" cy="3600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799480" y="3772548"/>
            <a:ext cx="3375429" cy="498608"/>
          </a:xfrm>
          <a:prstGeom prst="rect">
            <a:avLst/>
          </a:prstGeom>
          <a:noFill/>
        </p:spPr>
        <p:txBody>
          <a:bodyPr wrap="none" lIns="82305" tIns="41153" rIns="82305" bIns="41153" rtlCol="0">
            <a:spAutoFit/>
          </a:bodyPr>
          <a:lstStyle/>
          <a:p>
            <a:pPr algn="ctr">
              <a:defRPr/>
            </a:pPr>
            <a:r>
              <a:rPr lang="ru-RU" sz="2700" b="1" spc="-10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ООО «</a:t>
            </a:r>
            <a:r>
              <a:rPr lang="ru-RU" sz="2700" b="1" spc="-10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НК КРОН</a:t>
            </a:r>
            <a:r>
              <a:rPr lang="ru-RU" sz="2700" b="1" spc="-10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»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3601361" y="4248218"/>
            <a:ext cx="3771666" cy="720592"/>
          </a:xfrm>
          <a:prstGeom prst="rect">
            <a:avLst/>
          </a:prstGeom>
          <a:noFill/>
        </p:spPr>
        <p:txBody>
          <a:bodyPr wrap="square" lIns="82305" tIns="41153" rIns="82305" bIns="41153" rtlCol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300">
                <a:solidFill>
                  <a:srgbClr val="595B5E"/>
                </a:solidFill>
                <a:latin typeface="Arial"/>
                <a:cs typeface="Arial"/>
              </a:rPr>
              <a:t>300034, г. Тула, ул. Новомосковское ш, 38</a:t>
            </a:r>
            <a:endParaRPr/>
          </a:p>
          <a:p>
            <a:pPr algn="ctr">
              <a:lnSpc>
                <a:spcPts val="1700"/>
              </a:lnSpc>
              <a:defRPr/>
            </a:pPr>
            <a:r>
              <a:rPr lang="ru-RU" sz="1300">
                <a:solidFill>
                  <a:srgbClr val="595B5E"/>
                </a:solidFill>
                <a:latin typeface="Arial"/>
                <a:cs typeface="Arial"/>
              </a:rPr>
              <a:t>117105, г. Москва, Варшавское ш., 33</a:t>
            </a:r>
            <a:endParaRPr/>
          </a:p>
          <a:p>
            <a:pPr algn="ctr">
              <a:lnSpc>
                <a:spcPts val="1700"/>
              </a:lnSpc>
              <a:defRPr/>
            </a:pPr>
            <a:r>
              <a:rPr lang="ru-RU" sz="1300">
                <a:solidFill>
                  <a:srgbClr val="595B5E"/>
                </a:solidFill>
                <a:latin typeface="Arial"/>
                <a:cs typeface="Arial"/>
              </a:rPr>
              <a:t>Тел.: +7 (499) 371-03-10, +7 (4872)</a:t>
            </a:r>
            <a:r>
              <a:rPr lang="en-US" sz="1300">
                <a:solidFill>
                  <a:srgbClr val="595B5E"/>
                </a:solidFill>
                <a:latin typeface="Arial"/>
                <a:cs typeface="Arial"/>
              </a:rPr>
              <a:t> </a:t>
            </a:r>
            <a:r>
              <a:rPr lang="ru-RU" sz="1300">
                <a:solidFill>
                  <a:srgbClr val="595B5E"/>
                </a:solidFill>
                <a:latin typeface="Arial"/>
                <a:cs typeface="Arial"/>
              </a:rPr>
              <a:t>71</a:t>
            </a:r>
            <a:r>
              <a:rPr lang="en-US" sz="1300">
                <a:solidFill>
                  <a:srgbClr val="595B5E"/>
                </a:solidFill>
                <a:latin typeface="Arial"/>
                <a:cs typeface="Arial"/>
              </a:rPr>
              <a:t>-</a:t>
            </a:r>
            <a:r>
              <a:rPr lang="ru-RU" sz="1300">
                <a:solidFill>
                  <a:srgbClr val="595B5E"/>
                </a:solidFill>
                <a:latin typeface="Arial"/>
                <a:cs typeface="Arial"/>
              </a:rPr>
              <a:t>17</a:t>
            </a:r>
            <a:r>
              <a:rPr lang="en-US" sz="1300">
                <a:solidFill>
                  <a:srgbClr val="595B5E"/>
                </a:solidFill>
                <a:latin typeface="Arial"/>
                <a:cs typeface="Arial"/>
              </a:rPr>
              <a:t>-</a:t>
            </a:r>
            <a:r>
              <a:rPr lang="ru-RU" sz="1300">
                <a:solidFill>
                  <a:srgbClr val="595B5E"/>
                </a:solidFill>
                <a:latin typeface="Arial"/>
                <a:cs typeface="Arial"/>
              </a:rPr>
              <a:t>27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811028" y="5076226"/>
            <a:ext cx="3352333" cy="1097562"/>
          </a:xfrm>
          <a:prstGeom prst="rect">
            <a:avLst/>
          </a:prstGeom>
          <a:solidFill>
            <a:srgbClr val="356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05" tIns="41153" rIns="82305" bIns="41153" rtlCol="0" anchor="ctr"/>
          <a:lstStyle/>
          <a:p>
            <a:pPr algn="ctr">
              <a:defRPr/>
            </a:pPr>
            <a:r>
              <a:rPr lang="en-US" sz="1200" b="1">
                <a:latin typeface="Verdana"/>
                <a:ea typeface="Verdana"/>
                <a:cs typeface="Arial"/>
              </a:rPr>
              <a:t>E-mail: info@kron-pump.ru</a:t>
            </a:r>
            <a:endParaRPr/>
          </a:p>
          <a:p>
            <a:pPr algn="ctr">
              <a:defRPr/>
            </a:pPr>
            <a:r>
              <a:rPr lang="en-US" sz="1200" b="1">
                <a:latin typeface="Verdana"/>
                <a:ea typeface="Verdana"/>
                <a:cs typeface="Arial"/>
              </a:rPr>
              <a:t>www.kron-pump.ru</a:t>
            </a:r>
            <a:endParaRPr lang="ru-RU" sz="1200" b="1">
              <a:latin typeface="Verdana"/>
              <a:ea typeface="Verdan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5449229"/>
            <a:ext cx="3766618" cy="7245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d"/>
      </p:transition>
    </mc:Choice>
    <mc:Fallback>
      <p:transition spd="med" advClick="1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534986" y="549451"/>
            <a:ext cx="6513135" cy="820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Насосы для тяжелых </a:t>
            </a:r>
            <a:br>
              <a:rPr lang="ru-RU" sz="2700" b="1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</a:br>
            <a:r>
              <a:rPr lang="ru-RU" sz="2700" b="1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условий работы</a:t>
            </a:r>
            <a:endParaRPr lang="ru-RU" sz="2700" b="1">
              <a:solidFill>
                <a:srgbClr val="35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477061" y="5798167"/>
            <a:ext cx="201978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02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534986" y="1638306"/>
            <a:ext cx="3900097" cy="80451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sz="1200" b="1" spc="-20">
                <a:solidFill>
                  <a:srgbClr val="4D4D4D"/>
                </a:solidFill>
                <a:latin typeface="Arial"/>
                <a:cs typeface="Arial"/>
              </a:rPr>
              <a:t>Насосы МНХИ-Ш разработаны для тяжелых </a:t>
            </a:r>
            <a:r>
              <a:rPr lang="ru-RU" sz="1200" b="1" spc="-20">
                <a:solidFill>
                  <a:srgbClr val="4D4D4D"/>
                </a:solidFill>
                <a:latin typeface="Arial"/>
                <a:cs typeface="Arial"/>
              </a:rPr>
              <a:t>условий работы, </a:t>
            </a:r>
            <a:r>
              <a:rPr lang="ru-RU" sz="1200" b="1" spc="-20">
                <a:solidFill>
                  <a:srgbClr val="4D4D4D"/>
                </a:solidFill>
                <a:latin typeface="Arial"/>
                <a:cs typeface="Arial"/>
              </a:rPr>
              <a:t>там где необходимо совместить химическую стойкость и работу с абразивными включениями.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534986" y="2710939"/>
            <a:ext cx="2286924" cy="280219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spcAft>
                <a:spcPts val="1200"/>
              </a:spcAft>
              <a:buClr>
                <a:srgbClr val="5F92CF"/>
              </a:buClr>
              <a:buSzPct val="120000"/>
              <a:defRPr/>
            </a:pPr>
            <a:r>
              <a:rPr lang="ru-RU" sz="1200">
                <a:latin typeface="Arial"/>
                <a:cs typeface="Arial"/>
              </a:rPr>
              <a:t>Горизонтальный одноступенчатый консольный насос с </a:t>
            </a:r>
            <a:r>
              <a:rPr lang="ru-RU" sz="1200">
                <a:latin typeface="Arial"/>
                <a:cs typeface="Arial"/>
              </a:rPr>
              <a:t>осевым всасыванием, радиальным </a:t>
            </a:r>
            <a:r>
              <a:rPr lang="ru-RU" sz="1200">
                <a:latin typeface="Arial"/>
                <a:cs typeface="Arial"/>
              </a:rPr>
              <a:t>нагнетанием, спиральным </a:t>
            </a:r>
            <a:r>
              <a:rPr lang="ru-RU" sz="1200">
                <a:latin typeface="Arial"/>
                <a:cs typeface="Arial"/>
              </a:rPr>
              <a:t>отводом </a:t>
            </a:r>
            <a:r>
              <a:rPr lang="ru-RU" sz="1200">
                <a:latin typeface="Arial"/>
                <a:cs typeface="Arial"/>
              </a:rPr>
              <a:t>и открытым </a:t>
            </a:r>
            <a:r>
              <a:rPr lang="ru-RU" sz="1200">
                <a:latin typeface="Arial"/>
                <a:cs typeface="Arial"/>
              </a:rPr>
              <a:t>рабочим </a:t>
            </a:r>
            <a:r>
              <a:rPr lang="ru-RU" sz="1200">
                <a:latin typeface="Arial"/>
                <a:cs typeface="Arial"/>
              </a:rPr>
              <a:t>колесом.</a:t>
            </a:r>
            <a:endParaRPr/>
          </a:p>
          <a:p>
            <a:pPr marL="0" lvl="1">
              <a:spcAft>
                <a:spcPts val="1600"/>
              </a:spcAft>
              <a:buClr>
                <a:srgbClr val="5F92CF"/>
              </a:buClr>
              <a:buSzPct val="120000"/>
              <a:defRPr/>
            </a:pPr>
            <a:r>
              <a:rPr lang="ru-RU" sz="1200">
                <a:latin typeface="Arial"/>
                <a:cs typeface="Arial"/>
              </a:rPr>
              <a:t>Предназначен </a:t>
            </a:r>
            <a:r>
              <a:rPr lang="ru-RU" sz="1200">
                <a:latin typeface="Arial"/>
                <a:cs typeface="Arial"/>
              </a:rPr>
              <a:t>для тяжелых условий эксплуатации, в основном в нефтяной, </a:t>
            </a:r>
            <a:r>
              <a:rPr lang="ru-RU" sz="1200">
                <a:latin typeface="Arial"/>
                <a:cs typeface="Arial"/>
              </a:rPr>
              <a:t>нефтехимической и </a:t>
            </a:r>
            <a:r>
              <a:rPr lang="ru-RU" sz="1200">
                <a:latin typeface="Arial"/>
                <a:cs typeface="Arial"/>
              </a:rPr>
              <a:t>газоперерабатывающей промышленности, </a:t>
            </a:r>
            <a:r>
              <a:rPr lang="ru-RU" sz="1200">
                <a:latin typeface="Arial"/>
                <a:cs typeface="Arial"/>
              </a:rPr>
              <a:t>а так же бумажной </a:t>
            </a:r>
            <a:r>
              <a:rPr lang="ru-RU" sz="1200">
                <a:latin typeface="Arial"/>
                <a:cs typeface="Arial"/>
              </a:rPr>
              <a:t>и </a:t>
            </a:r>
            <a:r>
              <a:rPr lang="ru-RU" sz="1200">
                <a:latin typeface="Arial"/>
                <a:cs typeface="Arial"/>
              </a:rPr>
              <a:t>химической.</a:t>
            </a:r>
            <a:endParaRPr lang="ru-RU" sz="1200">
              <a:latin typeface="Arial"/>
              <a:cs typeface="Arial"/>
            </a:endParaRPr>
          </a:p>
        </p:txBody>
      </p:sp>
      <p:pic>
        <p:nvPicPr>
          <p:cNvPr id="1026" name="Picture 2" descr="F:\ЖЕНЯ_АРХИВ\НК Крон\Презентации 2024\МНХИ-Ш\МНХИ-Ш.jpe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31675" y="1572714"/>
            <a:ext cx="3744282" cy="417103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 bwMode="auto">
          <a:xfrm>
            <a:off x="6723529" y="1027114"/>
            <a:ext cx="3716278" cy="2904318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lnSpc>
                <a:spcPts val="1600"/>
              </a:lnSpc>
              <a:spcAft>
                <a:spcPts val="600"/>
              </a:spcAft>
              <a:defRPr/>
            </a:pPr>
            <a:r>
              <a:rPr lang="ru-RU" sz="1300" b="1">
                <a:solidFill>
                  <a:srgbClr val="0070C0"/>
                </a:solidFill>
                <a:latin typeface="Verdana"/>
                <a:ea typeface="Verdana"/>
              </a:rPr>
              <a:t>Конструкция</a:t>
            </a:r>
            <a:endParaRPr lang="ru-RU" sz="1300" b="1"/>
          </a:p>
          <a:p>
            <a:pPr marL="285750" lvl="1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200">
                <a:latin typeface="Arial"/>
                <a:cs typeface="Arial"/>
              </a:rPr>
              <a:t>Одноступенчатые горизонтальные насосы </a:t>
            </a:r>
            <a:r>
              <a:rPr lang="ru-RU" sz="1200">
                <a:latin typeface="Arial"/>
                <a:cs typeface="Arial"/>
              </a:rPr>
              <a:t>с радиальным </a:t>
            </a:r>
            <a:r>
              <a:rPr lang="ru-RU" sz="1200">
                <a:latin typeface="Arial"/>
                <a:cs typeface="Arial"/>
              </a:rPr>
              <a:t>разъемом корпуса спиральным </a:t>
            </a:r>
            <a:r>
              <a:rPr lang="ru-RU" sz="1200">
                <a:latin typeface="Arial"/>
                <a:cs typeface="Arial"/>
              </a:rPr>
              <a:t>корпусом с </a:t>
            </a:r>
            <a:r>
              <a:rPr lang="ru-RU" sz="1200">
                <a:latin typeface="Arial"/>
                <a:cs typeface="Arial"/>
              </a:rPr>
              <a:t>лапами внизу и радиальным рабочим колесом с </a:t>
            </a:r>
            <a:r>
              <a:rPr lang="ru-RU" sz="1200">
                <a:latin typeface="Arial"/>
                <a:cs typeface="Arial"/>
              </a:rPr>
              <a:t>одним входом</a:t>
            </a:r>
            <a:r>
              <a:rPr lang="ru-RU" sz="1200">
                <a:latin typeface="Arial"/>
                <a:cs typeface="Arial"/>
              </a:rPr>
              <a:t>, осевым всасывающим </a:t>
            </a:r>
            <a:r>
              <a:rPr lang="ru-RU" sz="1200">
                <a:latin typeface="Arial"/>
                <a:cs typeface="Arial"/>
              </a:rPr>
              <a:t>патрубком, нагнетательный </a:t>
            </a:r>
            <a:r>
              <a:rPr lang="ru-RU" sz="1200">
                <a:latin typeface="Arial"/>
                <a:cs typeface="Arial"/>
              </a:rPr>
              <a:t>патрубок радиально вверх. </a:t>
            </a:r>
            <a:endParaRPr/>
          </a:p>
          <a:p>
            <a:pPr marL="285750" lvl="1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200">
                <a:latin typeface="Arial"/>
                <a:cs typeface="Arial"/>
              </a:rPr>
              <a:t>Крышка корпуса с патрубками для охлаждения или обогрева, уплотнение вала сальниками или торцовыми уплотнениями любой конструкции (одинарные- или двойные), патрубки для подачи охлаждающей, промывочной или уплотнительной </a:t>
            </a:r>
            <a:r>
              <a:rPr lang="ru-RU" sz="1200">
                <a:latin typeface="Arial"/>
                <a:cs typeface="Arial"/>
              </a:rPr>
              <a:t>жидкости.</a:t>
            </a:r>
            <a:endParaRPr/>
          </a:p>
        </p:txBody>
      </p:sp>
      <p:graphicFrame>
        <p:nvGraphicFramePr>
          <p:cNvPr id="15" name="Таблица 14"/>
          <p:cNvGraphicFramePr>
            <a:graphicFrameLocks xmlns:a="http://schemas.openxmlformats.org/drawingml/2006/main" noGrp="1"/>
          </p:cNvGraphicFramePr>
          <p:nvPr/>
        </p:nvGraphicFramePr>
        <p:xfrm>
          <a:off x="6723529" y="4150291"/>
          <a:ext cx="3716277" cy="15300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396022"/>
                <a:gridCol w="1320255"/>
              </a:tblGrid>
              <a:tr h="306000">
                <a:tc>
                  <a:txBody>
                    <a:bodyPr/>
                    <a:p>
                      <a:pPr marL="0" marR="0" indent="0" algn="l" defTabSz="82305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Производительность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/>
                    </a:p>
                  </a:txBody>
                  <a:tcPr marL="0" marR="90000" marT="36000" marB="36000" anchor="ctr">
                    <a:lnL w="12700" algn="ctr">
                      <a:noFill/>
                    </a:lnL>
                    <a:lnR w="635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до 2600 м³/ч</a:t>
                      </a:r>
                      <a:endParaRPr lang="ru-RU" sz="11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90000" marT="36000" marB="36000" anchor="ctr">
                    <a:lnL w="635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60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Напор (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ru-RU"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90000" marT="36000" marB="36000" anchor="ctr">
                    <a:lnL w="12700" algn="ctr">
                      <a:noFill/>
                    </a:lnL>
                    <a:lnR w="6350" algn="ctr">
                      <a:noFill/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до 250 м</a:t>
                      </a:r>
                      <a:endParaRPr lang="ru-RU" sz="11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90000" marT="36000" marB="36000" anchor="ctr">
                    <a:lnL w="635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60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Давление (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ru-RU"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90000" marT="36000" marB="36000" anchor="ctr">
                    <a:lnL w="12700" algn="ctr">
                      <a:noFill/>
                    </a:lnL>
                    <a:lnR w="6350" algn="ctr">
                      <a:noFill/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до 5,0 МПа</a:t>
                      </a:r>
                      <a:endParaRPr/>
                    </a:p>
                  </a:txBody>
                  <a:tcPr marL="0" marR="90000" marT="36000" marB="36000" anchor="ctr">
                    <a:lnL w="635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60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 i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Рабочие температуры (</a:t>
                      </a:r>
                      <a:r>
                        <a:rPr lang="en-US" sz="1100" b="1" i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T)</a:t>
                      </a:r>
                      <a:endParaRPr lang="ru-RU" sz="1100" b="1" i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90000" marT="36000" marB="36000" anchor="ctr">
                    <a:lnL w="12700" algn="ctr">
                      <a:noFill/>
                    </a:lnL>
                    <a:lnR w="6350" algn="ctr">
                      <a:noFill/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-20 до +450°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lang="ru-RU" sz="11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90000" marT="36000" marB="36000" anchor="ctr">
                    <a:lnL w="635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60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 i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Размеры патрубков</a:t>
                      </a:r>
                      <a:endParaRPr lang="ru-RU" sz="1100" b="1" i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90000" marT="36000" marB="36000" anchor="ctr">
                    <a:lnL w="12700" algn="ctr">
                      <a:noFill/>
                    </a:lnL>
                    <a:lnR w="6350" algn="ctr">
                      <a:noFill/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от 25 до 400 мм</a:t>
                      </a:r>
                      <a:endParaRPr/>
                    </a:p>
                  </a:txBody>
                  <a:tcPr marL="0" marR="90000" marT="36000" marB="36000" anchor="ctr">
                    <a:lnL w="635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 bwMode="auto">
          <a:xfrm>
            <a:off x="6723529" y="3807216"/>
            <a:ext cx="3504922" cy="20005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lvl="1">
              <a:spcAft>
                <a:spcPts val="1200"/>
              </a:spcAft>
              <a:defRPr/>
            </a:pPr>
            <a:r>
              <a:rPr lang="ru-RU" sz="1300" b="1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Эксплуатационные </a:t>
            </a:r>
            <a:r>
              <a:rPr lang="ru-RU" sz="1300" b="1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характеристики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9"/>
          <p:cNvSpPr/>
          <p:nvPr/>
        </p:nvSpPr>
        <p:spPr bwMode="auto">
          <a:xfrm>
            <a:off x="5506533" y="3742123"/>
            <a:ext cx="2918072" cy="1864927"/>
          </a:xfrm>
          <a:prstGeom prst="parallelogram">
            <a:avLst>
              <a:gd name="adj" fmla="val 31694"/>
            </a:avLst>
          </a:prstGeom>
          <a:blipFill>
            <a:blip r:embed="rId2"/>
            <a:stretch/>
          </a:blipFill>
          <a:ln w="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араллелограмм 2"/>
          <p:cNvSpPr/>
          <p:nvPr/>
        </p:nvSpPr>
        <p:spPr bwMode="auto">
          <a:xfrm>
            <a:off x="4928016" y="1443972"/>
            <a:ext cx="4240211" cy="1985027"/>
          </a:xfrm>
          <a:prstGeom prst="parallelogram">
            <a:avLst>
              <a:gd name="adj" fmla="val 31403"/>
            </a:avLst>
          </a:prstGeom>
          <a:blipFill>
            <a:blip r:embed="rId3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10477061" y="5798167"/>
            <a:ext cx="201978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03</a:t>
            </a:r>
            <a:endParaRPr lang="ru-RU" sz="1100" b="1">
              <a:solidFill>
                <a:srgbClr val="34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34988" y="1891518"/>
            <a:ext cx="4041902" cy="3006505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lnSpc>
                <a:spcPts val="1600"/>
              </a:lnSpc>
              <a:spcAft>
                <a:spcPts val="1200"/>
              </a:spcAft>
              <a:defRPr/>
            </a:pPr>
            <a:r>
              <a:rPr lang="ru-RU" sz="1400" b="1">
                <a:solidFill>
                  <a:srgbClr val="0070C0"/>
                </a:solidFill>
                <a:latin typeface="Verdana"/>
                <a:ea typeface="Verdana"/>
              </a:rPr>
              <a:t>Перекачиваемые </a:t>
            </a:r>
            <a:r>
              <a:rPr lang="ru-RU" sz="1400" b="1">
                <a:solidFill>
                  <a:srgbClr val="0070C0"/>
                </a:solidFill>
                <a:latin typeface="Verdana"/>
                <a:ea typeface="Verdana"/>
              </a:rPr>
              <a:t>жидкости</a:t>
            </a:r>
            <a:endParaRPr lang="ru-RU" sz="1400" b="1"/>
          </a:p>
          <a:p>
            <a:pPr marL="285750" lvl="1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200">
                <a:latin typeface="Arial"/>
                <a:cs typeface="Arial"/>
              </a:rPr>
              <a:t>Серная кислота, азотная кислота, соляная </a:t>
            </a:r>
            <a:r>
              <a:rPr lang="ru-RU" sz="1200">
                <a:latin typeface="Arial"/>
                <a:cs typeface="Arial"/>
              </a:rPr>
              <a:t>кислота.</a:t>
            </a:r>
            <a:endParaRPr lang="ru-RU" sz="1200">
              <a:latin typeface="Arial"/>
              <a:cs typeface="Arial"/>
            </a:endParaRPr>
          </a:p>
          <a:p>
            <a:pPr marL="285750" lvl="1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200">
                <a:latin typeface="Arial"/>
                <a:cs typeface="Arial"/>
              </a:rPr>
              <a:t>Фосфорная кислота для органических кислот и неорганических кислот при различной температуре и концентрации.</a:t>
            </a:r>
            <a:endParaRPr/>
          </a:p>
          <a:p>
            <a:pPr marL="285750" lvl="1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200">
                <a:latin typeface="Arial"/>
                <a:cs typeface="Arial"/>
              </a:rPr>
              <a:t>Гидроксид натрия, карбонат натрия и щелочная жидкость при различной температуре и </a:t>
            </a:r>
            <a:r>
              <a:rPr lang="ru-RU" sz="1200">
                <a:latin typeface="Arial"/>
                <a:cs typeface="Arial"/>
              </a:rPr>
              <a:t>концентрации.</a:t>
            </a:r>
            <a:endParaRPr lang="ru-RU" sz="1200">
              <a:latin typeface="Arial"/>
              <a:cs typeface="Arial"/>
            </a:endParaRPr>
          </a:p>
          <a:p>
            <a:pPr marL="285750" lvl="1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200">
                <a:latin typeface="Arial"/>
                <a:cs typeface="Arial"/>
              </a:rPr>
              <a:t>Все виды солевых растворов.</a:t>
            </a:r>
            <a:endParaRPr/>
          </a:p>
          <a:p>
            <a:pPr marL="285750" lvl="1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200">
                <a:latin typeface="Arial"/>
                <a:cs typeface="Arial"/>
              </a:rPr>
              <a:t>Различные жидкие нефтехимические продукты, органические соединения, а также другие жидкости с коррозионным поведением.</a:t>
            </a:r>
            <a:endParaRPr lang="ru-RU" sz="1200">
              <a:latin typeface="Arial"/>
              <a:cs typeface="Arial"/>
            </a:endParaRPr>
          </a:p>
        </p:txBody>
      </p:sp>
      <p:sp>
        <p:nvSpPr>
          <p:cNvPr id="2" name="Параллелограмм 1"/>
          <p:cNvSpPr/>
          <p:nvPr/>
        </p:nvSpPr>
        <p:spPr bwMode="auto">
          <a:xfrm>
            <a:off x="7318686" y="2601086"/>
            <a:ext cx="2952854" cy="1753623"/>
          </a:xfrm>
          <a:prstGeom prst="parallelogram">
            <a:avLst>
              <a:gd name="adj" fmla="val 33562"/>
            </a:avLst>
          </a:prstGeom>
          <a:blipFill>
            <a:blip r:embed="rId4"/>
            <a:stretch/>
          </a:blipFill>
          <a:ln w="190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 bwMode="auto">
          <a:xfrm>
            <a:off x="534986" y="549451"/>
            <a:ext cx="6513135" cy="820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Насосы для тяжелых </a:t>
            </a:r>
            <a:br>
              <a:rPr lang="ru-RU" sz="2700" b="1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</a:br>
            <a:r>
              <a:rPr lang="ru-RU" sz="2700" b="1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условий работы</a:t>
            </a:r>
            <a:endParaRPr lang="ru-RU" sz="2700" b="1">
              <a:solidFill>
                <a:srgbClr val="356AAD"/>
              </a:solidFill>
              <a:latin typeface="Verdana"/>
              <a:ea typeface="Verdan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534987" y="549451"/>
            <a:ext cx="6513135" cy="820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Поле </a:t>
            </a:r>
            <a:r>
              <a:rPr lang="ru-RU" sz="2700" b="1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характеристик</a:t>
            </a:r>
            <a:endParaRPr/>
          </a:p>
          <a:p>
            <a:pPr>
              <a:lnSpc>
                <a:spcPts val="3200"/>
              </a:lnSpc>
              <a:defRPr/>
            </a:pPr>
            <a:r>
              <a:rPr lang="ru-RU" sz="2700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2950 </a:t>
            </a:r>
            <a:r>
              <a:rPr lang="ru-RU" sz="2700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об/мин</a:t>
            </a:r>
            <a:endParaRPr lang="ru-RU" sz="2700">
              <a:solidFill>
                <a:srgbClr val="35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477061" y="5798167"/>
            <a:ext cx="201978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04</a:t>
            </a:r>
            <a:endParaRPr lang="ru-RU" sz="1100" b="1">
              <a:solidFill>
                <a:srgbClr val="346AAD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73958" y="1296709"/>
            <a:ext cx="6767030" cy="4030285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980328" y="5372766"/>
            <a:ext cx="6257365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1000" b="1"/>
              <a:t>Подача,</a:t>
            </a:r>
            <a:r>
              <a:rPr lang="en-US" sz="1000" b="1"/>
              <a:t> Q</a:t>
            </a:r>
            <a:r>
              <a:rPr lang="ru-RU" sz="1000" b="1"/>
              <a:t> </a:t>
            </a:r>
            <a:r>
              <a:rPr lang="ru-RU" sz="1000" b="1"/>
              <a:t>(</a:t>
            </a:r>
            <a:r>
              <a:rPr lang="ru-RU" sz="1000" b="1"/>
              <a:t>м³/ч)</a:t>
            </a:r>
            <a:endParaRPr lang="en-US" sz="1000" b="1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 rot="16199999">
            <a:off x="1753181" y="3215997"/>
            <a:ext cx="3687666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1000" b="1"/>
              <a:t>Напор, Н </a:t>
            </a:r>
            <a:r>
              <a:rPr lang="ru-RU" sz="1000" b="1"/>
              <a:t>(</a:t>
            </a:r>
            <a:r>
              <a:rPr lang="ru-RU" sz="1000" b="1"/>
              <a:t>м)</a:t>
            </a:r>
            <a:endParaRPr lang="en-US" sz="1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d"/>
      </p:transition>
    </mc:Choice>
    <mc:Fallback>
      <p:transition spd="med" advClick="1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534987" y="549451"/>
            <a:ext cx="6513135" cy="820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Поле </a:t>
            </a:r>
            <a:r>
              <a:rPr lang="ru-RU" sz="2700" b="1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характеристик</a:t>
            </a:r>
            <a:endParaRPr/>
          </a:p>
          <a:p>
            <a:pPr>
              <a:lnSpc>
                <a:spcPts val="3200"/>
              </a:lnSpc>
              <a:defRPr/>
            </a:pPr>
            <a:r>
              <a:rPr lang="ru-RU" sz="2700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1475 </a:t>
            </a:r>
            <a:r>
              <a:rPr lang="ru-RU" sz="2700" spc="-7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об/мин</a:t>
            </a:r>
            <a:endParaRPr lang="ru-RU" sz="2700">
              <a:solidFill>
                <a:srgbClr val="35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477061" y="5798167"/>
            <a:ext cx="201978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05</a:t>
            </a:r>
            <a:endParaRPr lang="ru-RU" sz="1100" b="1">
              <a:solidFill>
                <a:srgbClr val="346AAD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67199" y="1296708"/>
            <a:ext cx="6239597" cy="4063003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 rot="16199999">
            <a:off x="2273571" y="3215997"/>
            <a:ext cx="3687666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1000" b="1"/>
              <a:t>Напор, Н </a:t>
            </a:r>
            <a:r>
              <a:rPr lang="ru-RU" sz="1000" b="1"/>
              <a:t>(</a:t>
            </a:r>
            <a:r>
              <a:rPr lang="ru-RU" sz="1000" b="1"/>
              <a:t>м)</a:t>
            </a:r>
            <a:endParaRPr lang="en-US" sz="1000" b="1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19961" y="5360979"/>
            <a:ext cx="5739161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1000" b="1"/>
              <a:t>Подача,</a:t>
            </a:r>
            <a:r>
              <a:rPr lang="en-US" sz="1000" b="1"/>
              <a:t> Q</a:t>
            </a:r>
            <a:r>
              <a:rPr lang="ru-RU" sz="1000" b="1"/>
              <a:t> (м³/ч)</a:t>
            </a:r>
            <a:endParaRPr lang="en-US" sz="1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u"/>
      </p:transition>
    </mc:Choice>
    <mc:Fallback>
      <p:transition spd="med" advClick="1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477060" y="5798167"/>
            <a:ext cx="201979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06</a:t>
            </a:r>
            <a:endParaRPr lang="ru-RU" sz="1100" b="1">
              <a:solidFill>
                <a:srgbClr val="34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34986" y="549451"/>
            <a:ext cx="6513135" cy="820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Основные особенности конструкции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34990" y="1527858"/>
            <a:ext cx="2775370" cy="41994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1. </a:t>
            </a: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Постоянная высокая </a:t>
            </a: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энергоэффективность</a:t>
            </a:r>
            <a:endParaRPr lang="ru-RU" sz="1300" b="1" spc="-20">
              <a:solidFill>
                <a:srgbClr val="0070C0"/>
              </a:solidFill>
              <a:latin typeface="Verdana"/>
              <a:ea typeface="Verdana"/>
              <a:cs typeface="Arial"/>
            </a:endParaRPr>
          </a:p>
          <a:p>
            <a:pPr marL="0" lvl="1">
              <a:spcAft>
                <a:spcPts val="1000"/>
              </a:spcAft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Высокая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энергоэффективность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поддерживается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за счет простой внешней регулировки зазора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рабочего колеса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и корпуса.</a:t>
            </a:r>
            <a:endParaRPr lang="ru-RU" sz="1200">
              <a:solidFill>
                <a:srgbClr val="4E5054"/>
              </a:solidFill>
              <a:latin typeface="Arial"/>
              <a:cs typeface="Arial"/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2. Прочный вал</a:t>
            </a:r>
            <a:endParaRPr lang="ru-RU" sz="1300" b="1" spc="-20">
              <a:solidFill>
                <a:srgbClr val="0070C0"/>
              </a:solidFill>
              <a:latin typeface="Verdana"/>
              <a:ea typeface="Verdana"/>
              <a:cs typeface="Arial"/>
            </a:endParaRPr>
          </a:p>
          <a:p>
            <a:pPr marL="0" lvl="1">
              <a:spcAft>
                <a:spcPts val="1000"/>
              </a:spcAft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Рассчитан для работы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с максимальными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нагрузками.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Герметичность вала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обеспечивается за счет уплотнения с использованием O-образных колец на втулке и гайке рабочего колеса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.</a:t>
            </a:r>
            <a:endParaRPr/>
          </a:p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3. </a:t>
            </a: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Лабиринтные </a:t>
            </a:r>
            <a:b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</a:b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уплотнения </a:t>
            </a: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подшипников</a:t>
            </a:r>
            <a:endParaRPr lang="ru-RU" sz="1300" b="1" spc="-20">
              <a:solidFill>
                <a:srgbClr val="0070C0"/>
              </a:solidFill>
              <a:latin typeface="Verdana"/>
              <a:ea typeface="Verdana"/>
              <a:cs typeface="Arial"/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Предотвращают преждевременный выход из строя подшипников из-за загрязнения смазки и утечек смазочного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материала.</a:t>
            </a:r>
            <a:endParaRPr lang="en-US" sz="1200">
              <a:solidFill>
                <a:srgbClr val="4E5054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483199" y="1464036"/>
            <a:ext cx="2993861" cy="41430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4. Гибкость </a:t>
            </a: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в выборе уплотнений</a:t>
            </a:r>
            <a:endParaRPr/>
          </a:p>
          <a:p>
            <a:pPr marL="0" lvl="1">
              <a:spcAft>
                <a:spcPts val="800"/>
              </a:spcAft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В зависимости от требований эксплуатации можно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выбрать механическое торцовое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уплотнение, сальниковую набивку или динамическое уплотнение.</a:t>
            </a:r>
            <a:endParaRPr/>
          </a:p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5. Камера уплотнения</a:t>
            </a:r>
            <a:endParaRPr/>
          </a:p>
          <a:p>
            <a:pPr marL="0" lvl="1">
              <a:spcAft>
                <a:spcPts val="800"/>
              </a:spcAft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Обеспечивает широкий диапазон решений для уплотнений, улучшая смазку и теплоотвод с уплотнительных поверхностей, что увеличивает срок службы уплотнений и время бесперебойной работы насоса.</a:t>
            </a:r>
            <a:endParaRPr/>
          </a:p>
          <a:p>
            <a:pPr marL="0" lvl="1">
              <a:spcAft>
                <a:spcPts val="400"/>
              </a:spcAft>
              <a:defRPr/>
            </a:pPr>
            <a:r>
              <a:rPr lang="ru-RU" sz="14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6. Прочные </a:t>
            </a:r>
            <a:r>
              <a:rPr lang="ru-RU" sz="14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опоры</a:t>
            </a:r>
            <a:endParaRPr/>
          </a:p>
          <a:p>
            <a:pPr marL="0" lvl="1">
              <a:spcAft>
                <a:spcPts val="1200"/>
              </a:spcAft>
              <a:defRPr/>
            </a:pPr>
            <a:r>
              <a:rPr lang="ru-RU" sz="1200" spc="-30">
                <a:solidFill>
                  <a:srgbClr val="4E5054"/>
                </a:solidFill>
                <a:latin typeface="Arial"/>
                <a:cs typeface="Arial"/>
              </a:rPr>
              <a:t>Усиленные опоры корпуса и подшипниковой стойки обеспечивают надежную центровку с приводом даже </a:t>
            </a:r>
            <a:r>
              <a:rPr lang="ru-RU" sz="1200" spc="-30">
                <a:solidFill>
                  <a:srgbClr val="4E5054"/>
                </a:solidFill>
                <a:latin typeface="Arial"/>
                <a:cs typeface="Arial"/>
              </a:rPr>
              <a:t>при </a:t>
            </a:r>
            <a:r>
              <a:rPr lang="ru-RU" sz="1200" spc="-30">
                <a:solidFill>
                  <a:srgbClr val="4E5054"/>
                </a:solidFill>
                <a:latin typeface="Arial"/>
                <a:cs typeface="Arial"/>
              </a:rPr>
              <a:t>высоких нагрузках </a:t>
            </a:r>
            <a:r>
              <a:rPr lang="ru-RU" sz="1200" spc="-30">
                <a:solidFill>
                  <a:srgbClr val="4E5054"/>
                </a:solidFill>
                <a:latin typeface="Arial"/>
                <a:cs typeface="Arial"/>
              </a:rPr>
              <a:t>от трубопровода </a:t>
            </a:r>
            <a:r>
              <a:rPr lang="ru-RU" sz="1200" spc="-30">
                <a:solidFill>
                  <a:srgbClr val="4E5054"/>
                </a:solidFill>
                <a:latin typeface="Arial"/>
                <a:cs typeface="Arial"/>
              </a:rPr>
              <a:t>и эффективно поглощают вибрации </a:t>
            </a:r>
            <a:r>
              <a:rPr lang="ru-RU" sz="1200" spc="-30">
                <a:solidFill>
                  <a:srgbClr val="4E5054"/>
                </a:solidFill>
                <a:latin typeface="Arial"/>
                <a:cs typeface="Arial"/>
              </a:rPr>
              <a:t>системы</a:t>
            </a:r>
            <a:r>
              <a:rPr lang="ru-RU" sz="1200" spc="-30">
                <a:solidFill>
                  <a:srgbClr val="4E5054"/>
                </a:solidFill>
                <a:latin typeface="Arial"/>
                <a:cs typeface="Arial"/>
              </a:rPr>
              <a:t>.</a:t>
            </a:r>
            <a:endParaRPr lang="ru-RU" sz="1200" spc="-30">
              <a:solidFill>
                <a:srgbClr val="4E5054"/>
              </a:solidFill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310403" y="1436016"/>
            <a:ext cx="3744195" cy="4171034"/>
          </a:xfrm>
          <a:prstGeom prst="rect">
            <a:avLst/>
          </a:prstGeom>
          <a:noFill/>
        </p:spPr>
      </p:pic>
      <p:sp>
        <p:nvSpPr>
          <p:cNvPr id="12" name="Прямоугольная выноска 11"/>
          <p:cNvSpPr/>
          <p:nvPr/>
        </p:nvSpPr>
        <p:spPr bwMode="auto">
          <a:xfrm>
            <a:off x="6743321" y="1888900"/>
            <a:ext cx="304800" cy="284854"/>
          </a:xfrm>
          <a:prstGeom prst="wedgeRectCallout">
            <a:avLst>
              <a:gd name="adj1" fmla="val -476767"/>
              <a:gd name="adj2" fmla="val 493478"/>
            </a:avLst>
          </a:prstGeom>
          <a:solidFill>
            <a:srgbClr val="C7D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743321" y="1938994"/>
            <a:ext cx="302105" cy="184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defRPr/>
            </a:pPr>
            <a:r>
              <a:rPr lang="ru-RU" sz="1200" b="1">
                <a:latin typeface="Arial"/>
                <a:cs typeface="Arial"/>
              </a:rPr>
              <a:t>5.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2758899" y="2800490"/>
            <a:ext cx="304800" cy="284854"/>
          </a:xfrm>
          <a:prstGeom prst="wedgeRectCallout">
            <a:avLst>
              <a:gd name="adj1" fmla="val 330653"/>
              <a:gd name="adj2" fmla="val -60705"/>
            </a:avLst>
          </a:prstGeom>
          <a:solidFill>
            <a:srgbClr val="C7D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 bwMode="auto">
          <a:xfrm>
            <a:off x="2761594" y="2850584"/>
            <a:ext cx="302105" cy="184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defRPr/>
            </a:pPr>
            <a:r>
              <a:rPr lang="ru-RU" sz="1200" b="1">
                <a:latin typeface="Arial"/>
                <a:cs typeface="Arial"/>
              </a:rPr>
              <a:t>2.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16" name="Прямоугольная выноска 15"/>
          <p:cNvSpPr/>
          <p:nvPr/>
        </p:nvSpPr>
        <p:spPr bwMode="auto">
          <a:xfrm>
            <a:off x="3094179" y="1794323"/>
            <a:ext cx="304800" cy="284854"/>
          </a:xfrm>
          <a:prstGeom prst="wedgeRectCallout">
            <a:avLst>
              <a:gd name="adj1" fmla="val 202379"/>
              <a:gd name="adj2" fmla="val 230662"/>
            </a:avLst>
          </a:prstGeom>
          <a:solidFill>
            <a:srgbClr val="C7D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3096874" y="1844417"/>
            <a:ext cx="302105" cy="184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defRPr/>
            </a:pPr>
            <a:r>
              <a:rPr lang="ru-RU" sz="1200" b="1">
                <a:latin typeface="Arial"/>
                <a:cs typeface="Arial"/>
              </a:rPr>
              <a:t>3.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19" name="Прямоугольная выноска 18"/>
          <p:cNvSpPr/>
          <p:nvPr/>
        </p:nvSpPr>
        <p:spPr bwMode="auto">
          <a:xfrm>
            <a:off x="6541158" y="5322196"/>
            <a:ext cx="304800" cy="284854"/>
          </a:xfrm>
          <a:prstGeom prst="wedgeRectCallout">
            <a:avLst>
              <a:gd name="adj1" fmla="val -369011"/>
              <a:gd name="adj2" fmla="val -63370"/>
            </a:avLst>
          </a:prstGeom>
          <a:solidFill>
            <a:srgbClr val="C7D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6541158" y="5372290"/>
            <a:ext cx="302105" cy="184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defRPr/>
            </a:pPr>
            <a:r>
              <a:rPr lang="ru-RU" sz="1200" b="1">
                <a:latin typeface="Arial"/>
                <a:cs typeface="Arial"/>
              </a:rPr>
              <a:t>6.</a:t>
            </a:r>
            <a:endParaRPr lang="ru-RU" sz="1200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u"/>
      </p:transition>
    </mc:Choice>
    <mc:Fallback>
      <p:transition spd="med" advClick="1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534986" y="549451"/>
            <a:ext cx="6513135" cy="820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Основные особенности конструкции</a:t>
            </a:r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54602" y="1436016"/>
            <a:ext cx="3744195" cy="41710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 bwMode="auto">
          <a:xfrm>
            <a:off x="534988" y="1527858"/>
            <a:ext cx="3798969" cy="41994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7</a:t>
            </a: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. Различные варианты </a:t>
            </a:r>
            <a:b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</a:b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смазки </a:t>
            </a: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подшипников</a:t>
            </a:r>
            <a:endParaRPr lang="ru-RU" sz="1300" b="1" spc="-20">
              <a:solidFill>
                <a:srgbClr val="0070C0"/>
              </a:solidFill>
              <a:latin typeface="Verdana"/>
              <a:ea typeface="Verdana"/>
              <a:cs typeface="Arial"/>
            </a:endParaRPr>
          </a:p>
          <a:p>
            <a:pPr marL="0" lvl="1">
              <a:lnSpc>
                <a:spcPts val="1400"/>
              </a:lnSpc>
              <a:spcAft>
                <a:spcPts val="1000"/>
              </a:spcAft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Жидкая смазка является стандартом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. </a:t>
            </a:r>
            <a:br>
              <a:rPr lang="ru-RU" sz="1200">
                <a:solidFill>
                  <a:srgbClr val="4E5054"/>
                </a:solidFill>
                <a:latin typeface="Arial"/>
                <a:cs typeface="Arial"/>
              </a:rPr>
            </a:b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Возможность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использования консистентной </a:t>
            </a:r>
            <a:br>
              <a:rPr lang="ru-RU" sz="1200">
                <a:solidFill>
                  <a:srgbClr val="4E5054"/>
                </a:solidFill>
                <a:latin typeface="Arial"/>
                <a:cs typeface="Arial"/>
              </a:rPr>
            </a:b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смазки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без дополнительной доработки корпуса подшипников.</a:t>
            </a:r>
            <a:endParaRPr lang="ru-RU" sz="1200">
              <a:solidFill>
                <a:srgbClr val="4E5054"/>
              </a:solidFill>
              <a:latin typeface="Arial"/>
              <a:cs typeface="Arial"/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8</a:t>
            </a: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. Заменяемый передний </a:t>
            </a: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бронедиск</a:t>
            </a:r>
            <a:endParaRPr lang="ru-RU" sz="1300" b="1" spc="-20">
              <a:solidFill>
                <a:srgbClr val="0070C0"/>
              </a:solidFill>
              <a:latin typeface="Verdana"/>
              <a:ea typeface="Verdana"/>
              <a:cs typeface="Arial"/>
            </a:endParaRPr>
          </a:p>
          <a:p>
            <a:pPr marL="0" lvl="1">
              <a:lnSpc>
                <a:spcPts val="1400"/>
              </a:lnSpc>
              <a:spcAft>
                <a:spcPts val="1000"/>
              </a:spcAft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В сочетании с открытым рабочим колесом снижает затраты на техническое обслуживание. Надежная герметизация переднего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бронедиска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 обеспечивается с помощью уплотнительного кольца и прокладки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.</a:t>
            </a:r>
            <a:endParaRPr/>
          </a:p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9. </a:t>
            </a: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Открытое рабочее колесо</a:t>
            </a:r>
            <a:endParaRPr/>
          </a:p>
          <a:p>
            <a:pPr marL="0" lvl="1">
              <a:lnSpc>
                <a:spcPts val="1400"/>
              </a:lnSpc>
              <a:spcAft>
                <a:spcPts val="1000"/>
              </a:spcAft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Лопатки рабочего колеса специального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профиля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разработаны для жидкостей с твердыми и волокнистыми включениями. Балансировочные отверстия втулочного диска рабочего колеса и задние отбойные лопатки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снижают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давление в сальниковой коробке и осевую нагрузку.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Предусмотрено исполнение с закрытым рабочим колесом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.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8347880" y="2012472"/>
            <a:ext cx="2093107" cy="321007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10. </a:t>
            </a:r>
            <a:r>
              <a:rPr lang="ru-RU" sz="1300" b="1" spc="-2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Корпус насоса</a:t>
            </a:r>
            <a:endParaRPr/>
          </a:p>
          <a:p>
            <a:pPr marL="171450" lvl="1" indent="-171450">
              <a:spcAft>
                <a:spcPts val="1000"/>
              </a:spcAft>
              <a:buFont typeface="Arial"/>
              <a:buChar char="•"/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Верхнее центральное расположение напорного патрубка для улучшения удаления воздуха при заполнении насоса.</a:t>
            </a:r>
            <a:endParaRPr/>
          </a:p>
          <a:p>
            <a:pPr marL="171450" lvl="1" indent="-171450">
              <a:spcAft>
                <a:spcPts val="1000"/>
              </a:spcAft>
              <a:buFont typeface="Arial"/>
              <a:buChar char="•"/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Специальная </a:t>
            </a:r>
            <a:br>
              <a:rPr lang="ru-RU" sz="1200">
                <a:solidFill>
                  <a:srgbClr val="4E5054"/>
                </a:solidFill>
                <a:latin typeface="Arial"/>
                <a:cs typeface="Arial"/>
              </a:rPr>
            </a:b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конструкция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спирального корпуса с минимальными радиальными силами. </a:t>
            </a:r>
            <a:endParaRPr lang="ru-RU" sz="1200">
              <a:solidFill>
                <a:srgbClr val="4E5054"/>
              </a:solidFill>
              <a:latin typeface="Arial"/>
              <a:cs typeface="Arial"/>
            </a:endParaRPr>
          </a:p>
          <a:p>
            <a:pPr marL="171450" lvl="1" indent="-171450">
              <a:spcAft>
                <a:spcPts val="1000"/>
              </a:spcAft>
              <a:buFont typeface="Arial"/>
              <a:buChar char="•"/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Конструкция с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задней крышкой </a:t>
            </a: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для легкого обслуживания.</a:t>
            </a:r>
            <a:endParaRPr/>
          </a:p>
          <a:p>
            <a:pPr marL="171450" lvl="1" indent="-171450">
              <a:spcAft>
                <a:spcPts val="1000"/>
              </a:spcAft>
              <a:buFont typeface="Arial"/>
              <a:buChar char="•"/>
              <a:defRPr/>
            </a:pPr>
            <a:r>
              <a:rPr lang="ru-RU" sz="1200">
                <a:solidFill>
                  <a:srgbClr val="4E5054"/>
                </a:solidFill>
                <a:latin typeface="Arial"/>
                <a:cs typeface="Arial"/>
              </a:rPr>
              <a:t>Монтаж на усиленных лапах.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477061" y="5798167"/>
            <a:ext cx="201978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07</a:t>
            </a:r>
            <a:endParaRPr lang="ru-RU" sz="1100" b="1">
              <a:solidFill>
                <a:srgbClr val="34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3" name="Прямоугольная выноска 12"/>
          <p:cNvSpPr/>
          <p:nvPr/>
        </p:nvSpPr>
        <p:spPr bwMode="auto">
          <a:xfrm>
            <a:off x="4336652" y="1622472"/>
            <a:ext cx="304800" cy="284854"/>
          </a:xfrm>
          <a:prstGeom prst="wedgeRectCallout">
            <a:avLst>
              <a:gd name="adj1" fmla="val 129336"/>
              <a:gd name="adj2" fmla="val 331151"/>
            </a:avLst>
          </a:prstGeom>
          <a:solidFill>
            <a:srgbClr val="C7D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4339347" y="1672566"/>
            <a:ext cx="302105" cy="184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defRPr/>
            </a:pPr>
            <a:r>
              <a:rPr lang="ru-RU" sz="1200" b="1">
                <a:latin typeface="Arial"/>
                <a:cs typeface="Arial"/>
              </a:rPr>
              <a:t>7.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7872881" y="1509469"/>
            <a:ext cx="304800" cy="284854"/>
          </a:xfrm>
          <a:prstGeom prst="wedgeRectCallout">
            <a:avLst>
              <a:gd name="adj1" fmla="val -142085"/>
              <a:gd name="adj2" fmla="val 235560"/>
            </a:avLst>
          </a:prstGeom>
          <a:solidFill>
            <a:srgbClr val="C7D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7875576" y="1559563"/>
            <a:ext cx="302105" cy="184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defRPr/>
            </a:pPr>
            <a:r>
              <a:rPr lang="ru-RU" sz="1200" b="1">
                <a:latin typeface="Arial"/>
                <a:cs typeface="Arial"/>
              </a:rPr>
              <a:t>10.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17" name="Прямоугольная выноска 16"/>
          <p:cNvSpPr/>
          <p:nvPr/>
        </p:nvSpPr>
        <p:spPr bwMode="auto">
          <a:xfrm>
            <a:off x="7745049" y="4756722"/>
            <a:ext cx="304800" cy="284854"/>
          </a:xfrm>
          <a:prstGeom prst="wedgeRectCallout">
            <a:avLst>
              <a:gd name="adj1" fmla="val -306824"/>
              <a:gd name="adj2" fmla="val -350787"/>
            </a:avLst>
          </a:prstGeom>
          <a:solidFill>
            <a:srgbClr val="C7D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745049" y="4806816"/>
            <a:ext cx="302105" cy="184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defRPr/>
            </a:pPr>
            <a:r>
              <a:rPr lang="ru-RU" sz="1200" b="1">
                <a:latin typeface="Arial"/>
                <a:cs typeface="Arial"/>
              </a:rPr>
              <a:t>9.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19" name="Прямоугольная выноска 18"/>
          <p:cNvSpPr/>
          <p:nvPr/>
        </p:nvSpPr>
        <p:spPr bwMode="auto">
          <a:xfrm>
            <a:off x="7328188" y="2866569"/>
            <a:ext cx="304800" cy="284854"/>
          </a:xfrm>
          <a:prstGeom prst="wedgeRectCallout">
            <a:avLst>
              <a:gd name="adj1" fmla="val -247449"/>
              <a:gd name="adj2" fmla="val 59388"/>
            </a:avLst>
          </a:prstGeom>
          <a:solidFill>
            <a:srgbClr val="C7D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7328188" y="2916663"/>
            <a:ext cx="302105" cy="184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defRPr/>
            </a:pPr>
            <a:r>
              <a:rPr lang="ru-RU" sz="1200" b="1">
                <a:latin typeface="Arial"/>
                <a:cs typeface="Arial"/>
              </a:rPr>
              <a:t>8.</a:t>
            </a:r>
            <a:endParaRPr lang="ru-RU" sz="1200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534986" y="549451"/>
            <a:ext cx="6513135" cy="820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Основные преимущества конструкции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477061" y="5798167"/>
            <a:ext cx="201978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08</a:t>
            </a:r>
            <a:endParaRPr lang="ru-RU" sz="1100" b="1">
              <a:solidFill>
                <a:srgbClr val="346AAD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1026" name="Picture 2" descr="F:\ЖЕНЯ_АРХИВ\НК Крон\Презентации 2024\МНХИ-Ш\Корпус.t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292953" y="1493633"/>
            <a:ext cx="3784168" cy="387073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 bwMode="auto">
          <a:xfrm>
            <a:off x="534988" y="2329793"/>
            <a:ext cx="3386469" cy="2310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342900" lvl="1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Простая регулировка зазора </a:t>
            </a:r>
            <a:br>
              <a:rPr lang="ru-RU" sz="1300">
                <a:solidFill>
                  <a:srgbClr val="4E5054"/>
                </a:solidFill>
                <a:latin typeface="Arial"/>
                <a:cs typeface="Arial"/>
              </a:rPr>
            </a:b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для </a:t>
            </a: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поддержания оптимальных параметров.</a:t>
            </a:r>
            <a:endParaRPr/>
          </a:p>
          <a:p>
            <a:pPr marL="342900" lvl="1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Передний </a:t>
            </a: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бронедиск</a:t>
            </a: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 обеспечивает максимальную герметичность и исключает утечки.</a:t>
            </a:r>
            <a:endParaRPr/>
          </a:p>
          <a:p>
            <a:pPr marL="342900" lvl="1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Минимальные гидравлические </a:t>
            </a:r>
            <a:br>
              <a:rPr lang="ru-RU" sz="1300">
                <a:solidFill>
                  <a:srgbClr val="4E5054"/>
                </a:solidFill>
                <a:latin typeface="Arial"/>
                <a:cs typeface="Arial"/>
              </a:rPr>
            </a:b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нагрузки </a:t>
            </a: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способствуют </a:t>
            </a: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повышению надежности</a:t>
            </a:r>
            <a:r>
              <a:rPr lang="ru-RU" sz="1300">
                <a:solidFill>
                  <a:srgbClr val="4E5054"/>
                </a:solidFill>
                <a:latin typeface="Arial"/>
                <a:cs typeface="Arial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534986" y="549451"/>
            <a:ext cx="6513135" cy="820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Конструкция </a:t>
            </a:r>
            <a:b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</a:b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переднего </a:t>
            </a:r>
            <a:r>
              <a:rPr lang="ru-RU" sz="2700" b="1" spc="-50">
                <a:solidFill>
                  <a:srgbClr val="356AAD"/>
                </a:solidFill>
                <a:latin typeface="Verdana"/>
                <a:ea typeface="Verdana"/>
                <a:cs typeface="Arial"/>
              </a:rPr>
              <a:t>бронедиска</a:t>
            </a:r>
            <a:endParaRPr lang="ru-RU" sz="2700" b="1" spc="-50">
              <a:solidFill>
                <a:srgbClr val="35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338315" y="5805862"/>
            <a:ext cx="1001877" cy="15388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П.25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(рев. </a:t>
            </a:r>
            <a:r>
              <a:rPr lang="ru-RU" sz="1000">
                <a:solidFill>
                  <a:srgbClr val="4D4D4D"/>
                </a:solidFill>
                <a:latin typeface="Verdana"/>
                <a:ea typeface="Verdana"/>
              </a:rPr>
              <a:t>1.2)</a:t>
            </a:r>
            <a:endParaRPr lang="ru-RU" sz="10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477060" y="5798167"/>
            <a:ext cx="201979" cy="169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>
              <a:defRPr/>
            </a:pPr>
            <a:r>
              <a:rPr lang="en-US" sz="1100" b="1">
                <a:solidFill>
                  <a:srgbClr val="346AAD"/>
                </a:solidFill>
                <a:latin typeface="Verdana"/>
                <a:ea typeface="Verdana"/>
                <a:cs typeface="Arial"/>
              </a:rPr>
              <a:t>09</a:t>
            </a:r>
            <a:endParaRPr lang="ru-RU" sz="1100" b="1">
              <a:solidFill>
                <a:srgbClr val="346AAD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34989" y="2677033"/>
            <a:ext cx="2902568" cy="152457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spcAft>
                <a:spcPts val="1200"/>
              </a:spcAft>
              <a:defRPr/>
            </a:pPr>
            <a:r>
              <a:rPr lang="ru-RU" sz="1400"/>
              <a:t>Передний </a:t>
            </a:r>
            <a:r>
              <a:rPr lang="ru-RU" sz="1400"/>
              <a:t>бронедиск</a:t>
            </a:r>
            <a:r>
              <a:rPr lang="ru-RU" sz="1400"/>
              <a:t> надежно </a:t>
            </a:r>
            <a:r>
              <a:rPr lang="ru-RU" sz="1400"/>
              <a:t>закреплен </a:t>
            </a:r>
            <a:r>
              <a:rPr lang="ru-RU" sz="1400"/>
              <a:t>и </a:t>
            </a:r>
            <a:r>
              <a:rPr lang="ru-RU" sz="1400"/>
              <a:t>герметизирован, </a:t>
            </a:r>
            <a:r>
              <a:rPr lang="ru-RU" sz="1400"/>
              <a:t>что исключает риск поломки или утечек</a:t>
            </a:r>
            <a:endParaRPr lang="ru-RU" sz="1300">
              <a:solidFill>
                <a:srgbClr val="4E5054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F:\ЖЕНЯ_АРХИВ\НК Крон\Презентации 2024\МНХИ-Ш\003_1.t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74683" y="1478524"/>
            <a:ext cx="5060986" cy="40132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r7-office/2024.4.2.721</Application>
  <DocSecurity>0</DocSecurity>
  <PresentationFormat>Произвольный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Жук Виктор Валентинович</dc:creator>
  <cp:keywords/>
  <dc:description/>
  <dc:identifier/>
  <dc:language/>
  <cp:lastModifiedBy>Аноним</cp:lastModifiedBy>
  <cp:revision>347</cp:revision>
  <dcterms:created xsi:type="dcterms:W3CDTF">2019-03-12T10:33:03Z</dcterms:created>
  <dcterms:modified xsi:type="dcterms:W3CDTF">2025-12-01T15:55:00Z</dcterms:modified>
  <cp:category/>
  <cp:contentStatus/>
  <cp:version/>
</cp:coreProperties>
</file>